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2.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4.xml" ContentType="application/vnd.openxmlformats-officedocument.presentationml.comments+xml"/>
  <Override PartName="/ppt/notesSlides/notesSlide62.xml" ContentType="application/vnd.openxmlformats-officedocument.presentationml.notesSlide+xml"/>
  <Override PartName="/ppt/comments/comment5.xml" ContentType="application/vnd.openxmlformats-officedocument.presentationml.comments+xml"/>
  <Override PartName="/ppt/notesSlides/notesSlide63.xml" ContentType="application/vnd.openxmlformats-officedocument.presentationml.notesSlide+xml"/>
  <Override PartName="/ppt/comments/comment6.xml" ContentType="application/vnd.openxmlformats-officedocument.presentationml.comments+xml"/>
  <Override PartName="/ppt/notesSlides/notesSlide64.xml" ContentType="application/vnd.openxmlformats-officedocument.presentationml.notesSlide+xml"/>
  <Override PartName="/ppt/comments/comment7.xml" ContentType="application/vnd.openxmlformats-officedocument.presentationml.comments+xml"/>
  <Override PartName="/ppt/notesSlides/notesSlide65.xml" ContentType="application/vnd.openxmlformats-officedocument.presentationml.notesSlide+xml"/>
  <Override PartName="/ppt/comments/comment8.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361" r:id="rId2"/>
    <p:sldId id="267" r:id="rId3"/>
    <p:sldId id="288" r:id="rId4"/>
    <p:sldId id="329" r:id="rId5"/>
    <p:sldId id="276" r:id="rId6"/>
    <p:sldId id="305" r:id="rId7"/>
    <p:sldId id="289" r:id="rId8"/>
    <p:sldId id="306" r:id="rId9"/>
    <p:sldId id="330" r:id="rId10"/>
    <p:sldId id="291" r:id="rId11"/>
    <p:sldId id="277" r:id="rId12"/>
    <p:sldId id="278" r:id="rId13"/>
    <p:sldId id="312" r:id="rId14"/>
    <p:sldId id="292" r:id="rId15"/>
    <p:sldId id="293" r:id="rId16"/>
    <p:sldId id="279" r:id="rId17"/>
    <p:sldId id="307" r:id="rId18"/>
    <p:sldId id="280" r:id="rId19"/>
    <p:sldId id="342" r:id="rId20"/>
    <p:sldId id="341" r:id="rId21"/>
    <p:sldId id="308" r:id="rId22"/>
    <p:sldId id="309" r:id="rId23"/>
    <p:sldId id="310" r:id="rId24"/>
    <p:sldId id="311" r:id="rId25"/>
    <p:sldId id="295" r:id="rId26"/>
    <p:sldId id="302" r:id="rId27"/>
    <p:sldId id="318" r:id="rId28"/>
    <p:sldId id="296" r:id="rId29"/>
    <p:sldId id="281" r:id="rId30"/>
    <p:sldId id="297" r:id="rId31"/>
    <p:sldId id="319" r:id="rId32"/>
    <p:sldId id="317" r:id="rId33"/>
    <p:sldId id="303" r:id="rId34"/>
    <p:sldId id="282" r:id="rId35"/>
    <p:sldId id="316" r:id="rId36"/>
    <p:sldId id="314" r:id="rId37"/>
    <p:sldId id="315" r:id="rId38"/>
    <p:sldId id="283" r:id="rId39"/>
    <p:sldId id="320" r:id="rId40"/>
    <p:sldId id="323" r:id="rId41"/>
    <p:sldId id="343" r:id="rId42"/>
    <p:sldId id="332" r:id="rId43"/>
    <p:sldId id="345" r:id="rId44"/>
    <p:sldId id="336" r:id="rId45"/>
    <p:sldId id="334" r:id="rId46"/>
    <p:sldId id="337" r:id="rId47"/>
    <p:sldId id="357" r:id="rId48"/>
    <p:sldId id="359" r:id="rId49"/>
    <p:sldId id="331" r:id="rId50"/>
    <p:sldId id="324" r:id="rId51"/>
    <p:sldId id="326" r:id="rId52"/>
    <p:sldId id="301" r:id="rId53"/>
    <p:sldId id="322" r:id="rId54"/>
    <p:sldId id="285" r:id="rId55"/>
    <p:sldId id="287" r:id="rId56"/>
    <p:sldId id="360" r:id="rId57"/>
    <p:sldId id="338" r:id="rId58"/>
    <p:sldId id="362" r:id="rId59"/>
    <p:sldId id="363" r:id="rId60"/>
    <p:sldId id="364" r:id="rId61"/>
    <p:sldId id="346" r:id="rId62"/>
    <p:sldId id="347" r:id="rId63"/>
    <p:sldId id="348" r:id="rId64"/>
    <p:sldId id="349" r:id="rId65"/>
    <p:sldId id="333" r:id="rId66"/>
    <p:sldId id="339" r:id="rId67"/>
    <p:sldId id="34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Morris" initials="AM" lastIdx="14" clrIdx="0">
    <p:extLst>
      <p:ext uri="{19B8F6BF-5375-455C-9EA6-DF929625EA0E}">
        <p15:presenceInfo xmlns:p15="http://schemas.microsoft.com/office/powerpoint/2012/main" userId="S::aem298@georgetown.edu::a173d330-448a-4116-bb2a-6b87d696dbfe" providerId="AD"/>
      </p:ext>
    </p:extLst>
  </p:cmAuthor>
  <p:cmAuthor id="2" name="Jennifer Ziegler" initials="JZ" lastIdx="3" clrIdx="1">
    <p:extLst>
      <p:ext uri="{19B8F6BF-5375-455C-9EA6-DF929625EA0E}">
        <p15:presenceInfo xmlns:p15="http://schemas.microsoft.com/office/powerpoint/2012/main" userId="S::jennifer.ziegler@grayassociates1.onmicrosoft.com::972714f0-baec-47b3-a75e-225c27ae55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680"/>
    <a:srgbClr val="800326"/>
    <a:srgbClr val="36B3EB"/>
    <a:srgbClr val="37AD8B"/>
    <a:srgbClr val="95A4DF"/>
    <a:srgbClr val="FDD976"/>
    <a:srgbClr val="F88D3C"/>
    <a:srgbClr val="E41A1C"/>
    <a:srgbClr val="F78D7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p:restoredTop sz="88372" autoAdjust="0"/>
  </p:normalViewPr>
  <p:slideViewPr>
    <p:cSldViewPr snapToGrid="0" snapToObjects="1">
      <p:cViewPr varScale="1">
        <p:scale>
          <a:sx n="127" d="100"/>
          <a:sy n="127" d="100"/>
        </p:scale>
        <p:origin x="216" y="216"/>
      </p:cViewPr>
      <p:guideLst>
        <p:guide orient="horz" pos="2880"/>
        <p:guide pos="3840"/>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3T09:26:30.946" idx="2">
    <p:pos x="10" y="10"/>
    <p:text>These are the predictive factors for stay/go (feature selection).  Add the slide header, this is a good slide!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23T09:36:04.593" idx="7">
    <p:pos x="10" y="10"/>
    <p:text>A way maybe to call out the top row might be to have red circles around features of interest.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23T09:37:36.479" idx="8">
    <p:pos x="10" y="10"/>
    <p:text>I'll take a look at the notebook, I'm not sure, you might want to take this out.  If these are accurate, then I see that education doesn't factor much into stay/go which would be a cool insight.</p:text>
    <p:extLst>
      <p:ext uri="{C676402C-5697-4E1C-873F-D02D1690AC5C}">
        <p15:threadingInfo xmlns:p15="http://schemas.microsoft.com/office/powerpoint/2012/main" timeZoneBias="240"/>
      </p:ext>
    </p:extLst>
  </p:cm>
  <p:cm authorId="2" dt="2022-09-23T07:19:49.811" idx="2">
    <p:pos x="10" y="106"/>
    <p:text>Adam: Thinking more about that education slide, I think that is the way it falls more educated are more likely to go.  An interesting finding.</p:text>
    <p:extLst>
      <p:ext uri="{C676402C-5697-4E1C-873F-D02D1690AC5C}">
        <p15:threadingInfo xmlns:p15="http://schemas.microsoft.com/office/powerpoint/2012/main" timeZoneBias="420">
          <p15:parentCm authorId="1" idx="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23T09:33:45.676" idx="10">
    <p:pos x="10" y="10"/>
    <p:text>Feature Analysis Slide.  Maybe a section slide before 40 that tells the audience this is a feature analysis/EDA discussion</p:text>
    <p:extLst>
      <p:ext uri="{C676402C-5697-4E1C-873F-D02D1690AC5C}">
        <p15:threadingInfo xmlns:p15="http://schemas.microsoft.com/office/powerpoint/2012/main" timeZoneBias="240"/>
      </p:ext>
    </p:extLst>
  </p:cm>
  <p:cm authorId="1" dt="2022-09-23T09:35:07.160" idx="11">
    <p:pos x="10" y="106"/>
    <p:text>Another question (to think about), did you all find anything about promotion potential and retention? (Don't spend any time, just musing!)</p:text>
    <p:extLst>
      <p:ext uri="{C676402C-5697-4E1C-873F-D02D1690AC5C}">
        <p15:threadingInfo xmlns:p15="http://schemas.microsoft.com/office/powerpoint/2012/main" timeZoneBias="240">
          <p15:parentCm authorId="1" idx="1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23T09:36:04.593" idx="12">
    <p:pos x="10" y="10"/>
    <p:text>A way maybe to call out the top row might be to have red circles around features of interest.</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9-23T09:29:41.357" idx="13">
    <p:pos x="10" y="10"/>
    <p:text>This shows that non-supervisors not supervisors are more likely to answer go and that supervisors and non-supervisors are staying.  Recommend having a title for this EDA slide.</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9-23T09:37:36.479" idx="14">
    <p:pos x="10" y="10"/>
    <p:text>I'll take a look at the notebook, I'm not sure, you might want to take this out.  If these are accurate, then I see that education doesn't factor much into stay/go which would be a cool insight.</p:text>
    <p:extLst>
      <p:ext uri="{C676402C-5697-4E1C-873F-D02D1690AC5C}">
        <p15:threadingInfo xmlns:p15="http://schemas.microsoft.com/office/powerpoint/2012/main" timeZoneBias="240"/>
      </p:ext>
    </p:extLst>
  </p:cm>
  <p:cm authorId="2" dt="2022-09-23T07:19:49.811" idx="3">
    <p:pos x="10" y="106"/>
    <p:text>Adam: Thinking more about that education slide, I think that is the way it falls more educated are more likely to go.  An interesting finding.</p:text>
    <p:extLst>
      <p:ext uri="{C676402C-5697-4E1C-873F-D02D1690AC5C}">
        <p15:threadingInfo xmlns:p15="http://schemas.microsoft.com/office/powerpoint/2012/main" timeZoneBias="420">
          <p15:parentCm authorId="1" idx="14"/>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9-23T09:28:39.909" idx="9">
    <p:pos x="10" y="10"/>
    <p:text>This is a feature selection/EDA slide.  Interesting insight.  When you're talking about it highlight the features and how it contrasts with the features on the previous slide.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47AA1-3C58-A042-BA2E-255C624596AD}"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US"/>
        </a:p>
      </dgm:t>
    </dgm:pt>
    <dgm:pt modelId="{67783B49-56BC-624D-9F4C-86359FE4DD84}">
      <dgm:prSet phldrT="[Text]"/>
      <dgm:spPr>
        <a:solidFill>
          <a:srgbClr val="F78D7C"/>
        </a:solidFill>
      </dgm:spPr>
      <dgm:t>
        <a:bodyPr/>
        <a:lstStyle/>
        <a:p>
          <a:r>
            <a:rPr lang="en-US" dirty="0"/>
            <a:t>Large</a:t>
          </a:r>
        </a:p>
      </dgm:t>
    </dgm:pt>
    <dgm:pt modelId="{EE61E36D-8DD1-8743-832D-8A62EBE01572}" type="parTrans" cxnId="{4C61C97C-97FD-304A-86EA-7034D7D18B66}">
      <dgm:prSet/>
      <dgm:spPr/>
      <dgm:t>
        <a:bodyPr/>
        <a:lstStyle/>
        <a:p>
          <a:endParaRPr lang="en-US"/>
        </a:p>
      </dgm:t>
    </dgm:pt>
    <dgm:pt modelId="{13C36EDC-7747-CB42-853A-B3A8720F72E0}" type="sibTrans" cxnId="{4C61C97C-97FD-304A-86EA-7034D7D18B66}">
      <dgm:prSet/>
      <dgm:spPr/>
      <dgm:t>
        <a:bodyPr/>
        <a:lstStyle/>
        <a:p>
          <a:endParaRPr lang="en-US"/>
        </a:p>
      </dgm:t>
    </dgm:pt>
    <dgm:pt modelId="{2E1887C2-E86A-AF4A-9438-6189DAB25C70}">
      <dgm:prSet phldrT="[Text]"/>
      <dgm:spPr>
        <a:solidFill>
          <a:schemeClr val="accent6">
            <a:lumMod val="40000"/>
            <a:lumOff val="60000"/>
            <a:alpha val="90000"/>
          </a:schemeClr>
        </a:solidFill>
      </dgm:spPr>
      <dgm:t>
        <a:bodyPr/>
        <a:lstStyle/>
        <a:p>
          <a:r>
            <a:rPr lang="en-US" dirty="0"/>
            <a:t>171 features</a:t>
          </a:r>
        </a:p>
      </dgm:t>
    </dgm:pt>
    <dgm:pt modelId="{29B09D50-32D0-DD49-BA22-FE1DD11939EC}" type="parTrans" cxnId="{4526F5BD-C984-B746-B8DF-D212347A181C}">
      <dgm:prSet/>
      <dgm:spPr/>
      <dgm:t>
        <a:bodyPr/>
        <a:lstStyle/>
        <a:p>
          <a:endParaRPr lang="en-US"/>
        </a:p>
      </dgm:t>
    </dgm:pt>
    <dgm:pt modelId="{4068C4ED-3790-F545-A87F-CE13C6BF2B77}" type="sibTrans" cxnId="{4526F5BD-C984-B746-B8DF-D212347A181C}">
      <dgm:prSet/>
      <dgm:spPr/>
      <dgm:t>
        <a:bodyPr/>
        <a:lstStyle/>
        <a:p>
          <a:endParaRPr lang="en-US"/>
        </a:p>
      </dgm:t>
    </dgm:pt>
    <dgm:pt modelId="{F8D76FE5-B8B0-7446-BBCC-D0C2F7765F97}">
      <dgm:prSet phldrT="[Text]"/>
      <dgm:spPr>
        <a:solidFill>
          <a:schemeClr val="accent6">
            <a:lumMod val="60000"/>
            <a:lumOff val="40000"/>
          </a:schemeClr>
        </a:solidFill>
      </dgm:spPr>
      <dgm:t>
        <a:bodyPr/>
        <a:lstStyle/>
        <a:p>
          <a:r>
            <a:rPr lang="en-US" dirty="0"/>
            <a:t>Medium</a:t>
          </a:r>
        </a:p>
      </dgm:t>
    </dgm:pt>
    <dgm:pt modelId="{0ACF3A1F-6AF8-D24B-8F05-6E305AD204D9}" type="parTrans" cxnId="{FC47CBF6-765E-774B-9711-150A87EE482D}">
      <dgm:prSet/>
      <dgm:spPr/>
      <dgm:t>
        <a:bodyPr/>
        <a:lstStyle/>
        <a:p>
          <a:endParaRPr lang="en-US"/>
        </a:p>
      </dgm:t>
    </dgm:pt>
    <dgm:pt modelId="{873F54FB-BBA4-C447-85DE-D0B4F8936D6B}" type="sibTrans" cxnId="{FC47CBF6-765E-774B-9711-150A87EE482D}">
      <dgm:prSet/>
      <dgm:spPr/>
      <dgm:t>
        <a:bodyPr/>
        <a:lstStyle/>
        <a:p>
          <a:endParaRPr lang="en-US"/>
        </a:p>
      </dgm:t>
    </dgm:pt>
    <dgm:pt modelId="{4917A52E-7450-D942-9223-8EDABDF56832}">
      <dgm:prSet phldrT="[Text]"/>
      <dgm:spPr>
        <a:solidFill>
          <a:schemeClr val="accent6">
            <a:lumMod val="40000"/>
            <a:lumOff val="60000"/>
            <a:alpha val="90000"/>
          </a:schemeClr>
        </a:solidFill>
      </dgm:spPr>
      <dgm:t>
        <a:bodyPr/>
        <a:lstStyle/>
        <a:p>
          <a:r>
            <a:rPr lang="en-US" dirty="0"/>
            <a:t>98 features</a:t>
          </a:r>
        </a:p>
      </dgm:t>
    </dgm:pt>
    <dgm:pt modelId="{7236BC5B-6777-554F-A5E9-115626837019}" type="parTrans" cxnId="{423AD5B9-9568-5F48-BDE1-742846242F1E}">
      <dgm:prSet/>
      <dgm:spPr/>
      <dgm:t>
        <a:bodyPr/>
        <a:lstStyle/>
        <a:p>
          <a:endParaRPr lang="en-US"/>
        </a:p>
      </dgm:t>
    </dgm:pt>
    <dgm:pt modelId="{C94D78D7-E31A-D245-BAFD-B0B9CC1371E3}" type="sibTrans" cxnId="{423AD5B9-9568-5F48-BDE1-742846242F1E}">
      <dgm:prSet/>
      <dgm:spPr/>
      <dgm:t>
        <a:bodyPr/>
        <a:lstStyle/>
        <a:p>
          <a:endParaRPr lang="en-US"/>
        </a:p>
      </dgm:t>
    </dgm:pt>
    <dgm:pt modelId="{33249452-D60A-A446-B31E-3C694D09259B}">
      <dgm:prSet phldrT="[Text]"/>
      <dgm:spPr>
        <a:solidFill>
          <a:schemeClr val="accent6">
            <a:lumMod val="60000"/>
            <a:lumOff val="40000"/>
          </a:schemeClr>
        </a:solidFill>
      </dgm:spPr>
      <dgm:t>
        <a:bodyPr/>
        <a:lstStyle/>
        <a:p>
          <a:r>
            <a:rPr lang="en-US" dirty="0"/>
            <a:t>Tiny</a:t>
          </a:r>
        </a:p>
      </dgm:t>
    </dgm:pt>
    <dgm:pt modelId="{F1AA8D0C-8703-D348-9778-DDE34B185E6C}" type="parTrans" cxnId="{76316D24-BE23-CA4E-8062-F647A83A286B}">
      <dgm:prSet/>
      <dgm:spPr/>
      <dgm:t>
        <a:bodyPr/>
        <a:lstStyle/>
        <a:p>
          <a:endParaRPr lang="en-US"/>
        </a:p>
      </dgm:t>
    </dgm:pt>
    <dgm:pt modelId="{BD5EDD23-A114-CF4C-B836-D8B60677EF61}" type="sibTrans" cxnId="{76316D24-BE23-CA4E-8062-F647A83A286B}">
      <dgm:prSet/>
      <dgm:spPr/>
      <dgm:t>
        <a:bodyPr/>
        <a:lstStyle/>
        <a:p>
          <a:endParaRPr lang="en-US"/>
        </a:p>
      </dgm:t>
    </dgm:pt>
    <dgm:pt modelId="{CD3ADA84-E26E-914E-904B-950B859BD907}">
      <dgm:prSet phldrT="[Text]"/>
      <dgm:spPr>
        <a:solidFill>
          <a:schemeClr val="accent6">
            <a:lumMod val="40000"/>
            <a:lumOff val="60000"/>
            <a:alpha val="90000"/>
          </a:schemeClr>
        </a:solidFill>
      </dgm:spPr>
      <dgm:t>
        <a:bodyPr/>
        <a:lstStyle/>
        <a:p>
          <a:r>
            <a:rPr lang="en-US" dirty="0"/>
            <a:t>28 features</a:t>
          </a:r>
        </a:p>
      </dgm:t>
    </dgm:pt>
    <dgm:pt modelId="{D5CAEAB1-66B2-984B-ACAA-0DD4A02FA939}" type="parTrans" cxnId="{B0493586-C0B2-C249-9B0F-DC1CB1F7C2C5}">
      <dgm:prSet/>
      <dgm:spPr/>
      <dgm:t>
        <a:bodyPr/>
        <a:lstStyle/>
        <a:p>
          <a:endParaRPr lang="en-US"/>
        </a:p>
      </dgm:t>
    </dgm:pt>
    <dgm:pt modelId="{BF587EE9-5276-5240-AAA0-4003E0F5D698}" type="sibTrans" cxnId="{B0493586-C0B2-C249-9B0F-DC1CB1F7C2C5}">
      <dgm:prSet/>
      <dgm:spPr/>
      <dgm:t>
        <a:bodyPr/>
        <a:lstStyle/>
        <a:p>
          <a:endParaRPr lang="en-US"/>
        </a:p>
      </dgm:t>
    </dgm:pt>
    <dgm:pt modelId="{A158A357-23B1-7C45-8260-662D2EB9C211}">
      <dgm:prSet phldrT="[Text]"/>
      <dgm:spPr>
        <a:solidFill>
          <a:schemeClr val="accent6">
            <a:lumMod val="60000"/>
            <a:lumOff val="40000"/>
          </a:schemeClr>
        </a:solidFill>
      </dgm:spPr>
      <dgm:t>
        <a:bodyPr/>
        <a:lstStyle/>
        <a:p>
          <a:r>
            <a:rPr lang="en-US" dirty="0"/>
            <a:t>Tiny "2"</a:t>
          </a:r>
        </a:p>
      </dgm:t>
    </dgm:pt>
    <dgm:pt modelId="{036DE7A1-E1D0-554B-A5D7-5CF0A91F877C}" type="parTrans" cxnId="{F0A9300D-D54E-1642-92A4-46A0EC4E4682}">
      <dgm:prSet/>
      <dgm:spPr/>
      <dgm:t>
        <a:bodyPr/>
        <a:lstStyle/>
        <a:p>
          <a:endParaRPr lang="en-US"/>
        </a:p>
      </dgm:t>
    </dgm:pt>
    <dgm:pt modelId="{2777BB9E-56EB-5D4A-97EA-736C71ACD5FF}" type="sibTrans" cxnId="{F0A9300D-D54E-1642-92A4-46A0EC4E4682}">
      <dgm:prSet/>
      <dgm:spPr/>
      <dgm:t>
        <a:bodyPr/>
        <a:lstStyle/>
        <a:p>
          <a:endParaRPr lang="en-US"/>
        </a:p>
      </dgm:t>
    </dgm:pt>
    <dgm:pt modelId="{8262F8D3-6011-9A4F-8049-51B0E7039105}">
      <dgm:prSet phldrT="[Text]"/>
      <dgm:spPr>
        <a:solidFill>
          <a:schemeClr val="accent6">
            <a:lumMod val="40000"/>
            <a:lumOff val="60000"/>
            <a:alpha val="90000"/>
          </a:schemeClr>
        </a:solidFill>
      </dgm:spPr>
      <dgm:t>
        <a:bodyPr/>
        <a:lstStyle/>
        <a:p>
          <a:r>
            <a:rPr lang="en-US" dirty="0"/>
            <a:t>17 features</a:t>
          </a:r>
        </a:p>
      </dgm:t>
    </dgm:pt>
    <dgm:pt modelId="{42AF0634-F713-C542-9570-28E4D0F5CF6C}" type="parTrans" cxnId="{94996DE7-EFF2-F341-BEA0-FC5610A59DAF}">
      <dgm:prSet/>
      <dgm:spPr/>
      <dgm:t>
        <a:bodyPr/>
        <a:lstStyle/>
        <a:p>
          <a:endParaRPr lang="en-US"/>
        </a:p>
      </dgm:t>
    </dgm:pt>
    <dgm:pt modelId="{AED8DE24-08DB-9548-B88D-EB9217263327}" type="sibTrans" cxnId="{94996DE7-EFF2-F341-BEA0-FC5610A59DAF}">
      <dgm:prSet/>
      <dgm:spPr/>
      <dgm:t>
        <a:bodyPr/>
        <a:lstStyle/>
        <a:p>
          <a:endParaRPr lang="en-US"/>
        </a:p>
      </dgm:t>
    </dgm:pt>
    <dgm:pt modelId="{9E05B9C5-B83A-F745-B133-9BAB66C3FF4E}">
      <dgm:prSet phldrT="[Text]"/>
      <dgm:spPr>
        <a:solidFill>
          <a:srgbClr val="F78D7C"/>
        </a:solidFill>
      </dgm:spPr>
      <dgm:t>
        <a:bodyPr/>
        <a:lstStyle/>
        <a:p>
          <a:r>
            <a:rPr lang="en-US" dirty="0"/>
            <a:t>Small</a:t>
          </a:r>
        </a:p>
      </dgm:t>
    </dgm:pt>
    <dgm:pt modelId="{A33D32F7-76DF-9D4F-9A70-31A61C43C9AE}" type="parTrans" cxnId="{92CC0EFB-8ABD-254E-944E-F2F072A63E4E}">
      <dgm:prSet/>
      <dgm:spPr/>
      <dgm:t>
        <a:bodyPr/>
        <a:lstStyle/>
        <a:p>
          <a:endParaRPr lang="en-US"/>
        </a:p>
      </dgm:t>
    </dgm:pt>
    <dgm:pt modelId="{0A0279C6-9226-E042-A4E5-ACA6AB1DF731}" type="sibTrans" cxnId="{92CC0EFB-8ABD-254E-944E-F2F072A63E4E}">
      <dgm:prSet/>
      <dgm:spPr/>
      <dgm:t>
        <a:bodyPr/>
        <a:lstStyle/>
        <a:p>
          <a:endParaRPr lang="en-US"/>
        </a:p>
      </dgm:t>
    </dgm:pt>
    <dgm:pt modelId="{5B6DF873-9102-CE4B-ADDD-48357DAFB889}">
      <dgm:prSet phldrT="[Text]"/>
      <dgm:spPr>
        <a:solidFill>
          <a:schemeClr val="accent6">
            <a:lumMod val="40000"/>
            <a:lumOff val="60000"/>
            <a:alpha val="90000"/>
          </a:schemeClr>
        </a:solidFill>
      </dgm:spPr>
      <dgm:t>
        <a:bodyPr/>
        <a:lstStyle/>
        <a:p>
          <a:r>
            <a:rPr lang="en-US" dirty="0"/>
            <a:t>60 features Indexes/ Demo</a:t>
          </a:r>
        </a:p>
      </dgm:t>
    </dgm:pt>
    <dgm:pt modelId="{B8CF856F-5B1B-0548-ABA9-A20B3C6D2254}" type="parTrans" cxnId="{1EC0C0BF-C749-574B-A7BF-9B5C4BAC1293}">
      <dgm:prSet/>
      <dgm:spPr/>
      <dgm:t>
        <a:bodyPr/>
        <a:lstStyle/>
        <a:p>
          <a:endParaRPr lang="en-US"/>
        </a:p>
      </dgm:t>
    </dgm:pt>
    <dgm:pt modelId="{D1FDB486-0330-F84C-9074-BD0C427F7F3A}" type="sibTrans" cxnId="{1EC0C0BF-C749-574B-A7BF-9B5C4BAC1293}">
      <dgm:prSet/>
      <dgm:spPr/>
      <dgm:t>
        <a:bodyPr/>
        <a:lstStyle/>
        <a:p>
          <a:endParaRPr lang="en-US"/>
        </a:p>
      </dgm:t>
    </dgm:pt>
    <dgm:pt modelId="{18DF2E83-675D-DD4A-9C8B-40347AA9EC27}" type="pres">
      <dgm:prSet presAssocID="{7B247AA1-3C58-A042-BA2E-255C624596AD}" presName="theList" presStyleCnt="0">
        <dgm:presLayoutVars>
          <dgm:dir/>
          <dgm:animLvl val="lvl"/>
          <dgm:resizeHandles val="exact"/>
        </dgm:presLayoutVars>
      </dgm:prSet>
      <dgm:spPr/>
    </dgm:pt>
    <dgm:pt modelId="{3A545FCB-22E5-B940-A161-3EC1B9684BF5}" type="pres">
      <dgm:prSet presAssocID="{67783B49-56BC-624D-9F4C-86359FE4DD84}" presName="compNode" presStyleCnt="0"/>
      <dgm:spPr/>
    </dgm:pt>
    <dgm:pt modelId="{0C1D2F4A-7577-B246-B324-5909424F6D3D}" type="pres">
      <dgm:prSet presAssocID="{67783B49-56BC-624D-9F4C-86359FE4DD84}" presName="noGeometry" presStyleCnt="0"/>
      <dgm:spPr/>
    </dgm:pt>
    <dgm:pt modelId="{B1B5F292-4B0A-804E-9276-5D4C8C190DB9}" type="pres">
      <dgm:prSet presAssocID="{67783B49-56BC-624D-9F4C-86359FE4DD84}" presName="childTextVisible" presStyleLbl="bgAccFollowNode1" presStyleIdx="0" presStyleCnt="5">
        <dgm:presLayoutVars>
          <dgm:bulletEnabled val="1"/>
        </dgm:presLayoutVars>
      </dgm:prSet>
      <dgm:spPr/>
    </dgm:pt>
    <dgm:pt modelId="{DCBDAC7B-07C0-AE47-A6C7-7CF2C8210A0C}" type="pres">
      <dgm:prSet presAssocID="{67783B49-56BC-624D-9F4C-86359FE4DD84}" presName="childTextHidden" presStyleLbl="bgAccFollowNode1" presStyleIdx="0" presStyleCnt="5"/>
      <dgm:spPr/>
    </dgm:pt>
    <dgm:pt modelId="{5256CC7C-0515-CA4C-8E95-A8294B8488D2}" type="pres">
      <dgm:prSet presAssocID="{67783B49-56BC-624D-9F4C-86359FE4DD84}" presName="parentText" presStyleLbl="node1" presStyleIdx="0" presStyleCnt="5">
        <dgm:presLayoutVars>
          <dgm:chMax val="1"/>
          <dgm:bulletEnabled val="1"/>
        </dgm:presLayoutVars>
      </dgm:prSet>
      <dgm:spPr/>
    </dgm:pt>
    <dgm:pt modelId="{0F579515-51B1-AB4D-B674-FBC1702FDFDA}" type="pres">
      <dgm:prSet presAssocID="{67783B49-56BC-624D-9F4C-86359FE4DD84}" presName="aSpace" presStyleCnt="0"/>
      <dgm:spPr/>
    </dgm:pt>
    <dgm:pt modelId="{105EDFE5-6882-DA46-BAF7-E548ACD3FFEA}" type="pres">
      <dgm:prSet presAssocID="{F8D76FE5-B8B0-7446-BBCC-D0C2F7765F97}" presName="compNode" presStyleCnt="0"/>
      <dgm:spPr/>
    </dgm:pt>
    <dgm:pt modelId="{A87F90D3-E3FE-CB48-9E50-21F4607C454D}" type="pres">
      <dgm:prSet presAssocID="{F8D76FE5-B8B0-7446-BBCC-D0C2F7765F97}" presName="noGeometry" presStyleCnt="0"/>
      <dgm:spPr/>
    </dgm:pt>
    <dgm:pt modelId="{407064E6-D173-C34B-9A47-95F733101B06}" type="pres">
      <dgm:prSet presAssocID="{F8D76FE5-B8B0-7446-BBCC-D0C2F7765F97}" presName="childTextVisible" presStyleLbl="bgAccFollowNode1" presStyleIdx="1" presStyleCnt="5">
        <dgm:presLayoutVars>
          <dgm:bulletEnabled val="1"/>
        </dgm:presLayoutVars>
      </dgm:prSet>
      <dgm:spPr/>
    </dgm:pt>
    <dgm:pt modelId="{796CB60D-0D4E-7146-A19C-2B67A8FD9EF9}" type="pres">
      <dgm:prSet presAssocID="{F8D76FE5-B8B0-7446-BBCC-D0C2F7765F97}" presName="childTextHidden" presStyleLbl="bgAccFollowNode1" presStyleIdx="1" presStyleCnt="5"/>
      <dgm:spPr/>
    </dgm:pt>
    <dgm:pt modelId="{C8622986-11B2-9944-9F0A-E45560AC49CD}" type="pres">
      <dgm:prSet presAssocID="{F8D76FE5-B8B0-7446-BBCC-D0C2F7765F97}" presName="parentText" presStyleLbl="node1" presStyleIdx="1" presStyleCnt="5">
        <dgm:presLayoutVars>
          <dgm:chMax val="1"/>
          <dgm:bulletEnabled val="1"/>
        </dgm:presLayoutVars>
      </dgm:prSet>
      <dgm:spPr/>
    </dgm:pt>
    <dgm:pt modelId="{1745F788-B92D-9642-A0E3-F28EFAB797D7}" type="pres">
      <dgm:prSet presAssocID="{F8D76FE5-B8B0-7446-BBCC-D0C2F7765F97}" presName="aSpace" presStyleCnt="0"/>
      <dgm:spPr/>
    </dgm:pt>
    <dgm:pt modelId="{20A3D9D8-4282-204D-9EF9-C25E1B5614B8}" type="pres">
      <dgm:prSet presAssocID="{33249452-D60A-A446-B31E-3C694D09259B}" presName="compNode" presStyleCnt="0"/>
      <dgm:spPr/>
    </dgm:pt>
    <dgm:pt modelId="{AED33331-0279-304D-AEAB-E6CB8C670DD0}" type="pres">
      <dgm:prSet presAssocID="{33249452-D60A-A446-B31E-3C694D09259B}" presName="noGeometry" presStyleCnt="0"/>
      <dgm:spPr/>
    </dgm:pt>
    <dgm:pt modelId="{AA32B7DA-A779-2549-91F5-DB536A2CF968}" type="pres">
      <dgm:prSet presAssocID="{33249452-D60A-A446-B31E-3C694D09259B}" presName="childTextVisible" presStyleLbl="bgAccFollowNode1" presStyleIdx="2" presStyleCnt="5">
        <dgm:presLayoutVars>
          <dgm:bulletEnabled val="1"/>
        </dgm:presLayoutVars>
      </dgm:prSet>
      <dgm:spPr/>
    </dgm:pt>
    <dgm:pt modelId="{E7646B4D-790E-F849-BE4C-1384553B158C}" type="pres">
      <dgm:prSet presAssocID="{33249452-D60A-A446-B31E-3C694D09259B}" presName="childTextHidden" presStyleLbl="bgAccFollowNode1" presStyleIdx="2" presStyleCnt="5"/>
      <dgm:spPr/>
    </dgm:pt>
    <dgm:pt modelId="{F7AB7F95-8778-1241-89E5-DE0092C2F992}" type="pres">
      <dgm:prSet presAssocID="{33249452-D60A-A446-B31E-3C694D09259B}" presName="parentText" presStyleLbl="node1" presStyleIdx="2" presStyleCnt="5">
        <dgm:presLayoutVars>
          <dgm:chMax val="1"/>
          <dgm:bulletEnabled val="1"/>
        </dgm:presLayoutVars>
      </dgm:prSet>
      <dgm:spPr/>
    </dgm:pt>
    <dgm:pt modelId="{2A8EFDA0-026F-BA4B-B83C-A69100B26A3A}" type="pres">
      <dgm:prSet presAssocID="{33249452-D60A-A446-B31E-3C694D09259B}" presName="aSpace" presStyleCnt="0"/>
      <dgm:spPr/>
    </dgm:pt>
    <dgm:pt modelId="{D78340D6-843D-BE41-91C9-9385B864C8DE}" type="pres">
      <dgm:prSet presAssocID="{A158A357-23B1-7C45-8260-662D2EB9C211}" presName="compNode" presStyleCnt="0"/>
      <dgm:spPr/>
    </dgm:pt>
    <dgm:pt modelId="{23677668-9696-3245-B620-3ACE60CFAE35}" type="pres">
      <dgm:prSet presAssocID="{A158A357-23B1-7C45-8260-662D2EB9C211}" presName="noGeometry" presStyleCnt="0"/>
      <dgm:spPr/>
    </dgm:pt>
    <dgm:pt modelId="{CFDB8E41-FCE7-AF4A-BECC-D25ADB5409E5}" type="pres">
      <dgm:prSet presAssocID="{A158A357-23B1-7C45-8260-662D2EB9C211}" presName="childTextVisible" presStyleLbl="bgAccFollowNode1" presStyleIdx="3" presStyleCnt="5">
        <dgm:presLayoutVars>
          <dgm:bulletEnabled val="1"/>
        </dgm:presLayoutVars>
      </dgm:prSet>
      <dgm:spPr/>
    </dgm:pt>
    <dgm:pt modelId="{33D1913D-A628-5348-955C-C3316B1AD3CC}" type="pres">
      <dgm:prSet presAssocID="{A158A357-23B1-7C45-8260-662D2EB9C211}" presName="childTextHidden" presStyleLbl="bgAccFollowNode1" presStyleIdx="3" presStyleCnt="5"/>
      <dgm:spPr/>
    </dgm:pt>
    <dgm:pt modelId="{C9A19CD7-A232-754E-92CF-44E7BFB3693B}" type="pres">
      <dgm:prSet presAssocID="{A158A357-23B1-7C45-8260-662D2EB9C211}" presName="parentText" presStyleLbl="node1" presStyleIdx="3" presStyleCnt="5">
        <dgm:presLayoutVars>
          <dgm:chMax val="1"/>
          <dgm:bulletEnabled val="1"/>
        </dgm:presLayoutVars>
      </dgm:prSet>
      <dgm:spPr/>
    </dgm:pt>
    <dgm:pt modelId="{CB158A94-E60F-984C-A818-11BB90D32525}" type="pres">
      <dgm:prSet presAssocID="{A158A357-23B1-7C45-8260-662D2EB9C211}" presName="aSpace" presStyleCnt="0"/>
      <dgm:spPr/>
    </dgm:pt>
    <dgm:pt modelId="{6B04BEBB-B60E-314D-8849-AB968C0F129B}" type="pres">
      <dgm:prSet presAssocID="{9E05B9C5-B83A-F745-B133-9BAB66C3FF4E}" presName="compNode" presStyleCnt="0"/>
      <dgm:spPr/>
    </dgm:pt>
    <dgm:pt modelId="{D631DDD8-1D74-4A4B-8E01-94B5308DAB73}" type="pres">
      <dgm:prSet presAssocID="{9E05B9C5-B83A-F745-B133-9BAB66C3FF4E}" presName="noGeometry" presStyleCnt="0"/>
      <dgm:spPr/>
    </dgm:pt>
    <dgm:pt modelId="{822455E7-291A-B644-8A63-C74443DEC5F4}" type="pres">
      <dgm:prSet presAssocID="{9E05B9C5-B83A-F745-B133-9BAB66C3FF4E}" presName="childTextVisible" presStyleLbl="bgAccFollowNode1" presStyleIdx="4" presStyleCnt="5" custLinFactX="-222700" custLinFactY="18235" custLinFactNeighborX="-300000" custLinFactNeighborY="100000">
        <dgm:presLayoutVars>
          <dgm:bulletEnabled val="1"/>
        </dgm:presLayoutVars>
      </dgm:prSet>
      <dgm:spPr/>
    </dgm:pt>
    <dgm:pt modelId="{3528FDAB-7B07-AA49-9A05-97A7B9FC7CE4}" type="pres">
      <dgm:prSet presAssocID="{9E05B9C5-B83A-F745-B133-9BAB66C3FF4E}" presName="childTextHidden" presStyleLbl="bgAccFollowNode1" presStyleIdx="4" presStyleCnt="5"/>
      <dgm:spPr/>
    </dgm:pt>
    <dgm:pt modelId="{2E631FF5-932D-BF4D-B93D-3876CFC56A25}" type="pres">
      <dgm:prSet presAssocID="{9E05B9C5-B83A-F745-B133-9BAB66C3FF4E}" presName="parentText" presStyleLbl="node1" presStyleIdx="4" presStyleCnt="5" custLinFactX="-500000" custLinFactY="100000" custLinFactNeighborX="-545400" custLinFactNeighborY="106705">
        <dgm:presLayoutVars>
          <dgm:chMax val="1"/>
          <dgm:bulletEnabled val="1"/>
        </dgm:presLayoutVars>
      </dgm:prSet>
      <dgm:spPr/>
    </dgm:pt>
  </dgm:ptLst>
  <dgm:cxnLst>
    <dgm:cxn modelId="{F0A9300D-D54E-1642-92A4-46A0EC4E4682}" srcId="{7B247AA1-3C58-A042-BA2E-255C624596AD}" destId="{A158A357-23B1-7C45-8260-662D2EB9C211}" srcOrd="3" destOrd="0" parTransId="{036DE7A1-E1D0-554B-A5D7-5CF0A91F877C}" sibTransId="{2777BB9E-56EB-5D4A-97EA-736C71ACD5FF}"/>
    <dgm:cxn modelId="{1F8C6B1B-4792-5542-A081-747954C2AD8B}" type="presOf" srcId="{67783B49-56BC-624D-9F4C-86359FE4DD84}" destId="{5256CC7C-0515-CA4C-8E95-A8294B8488D2}" srcOrd="0" destOrd="0" presId="urn:microsoft.com/office/officeart/2005/8/layout/hProcess6"/>
    <dgm:cxn modelId="{A053561E-77E5-9A43-ABAB-76C77DCEC6ED}" type="presOf" srcId="{8262F8D3-6011-9A4F-8049-51B0E7039105}" destId="{CFDB8E41-FCE7-AF4A-BECC-D25ADB5409E5}" srcOrd="0" destOrd="0" presId="urn:microsoft.com/office/officeart/2005/8/layout/hProcess6"/>
    <dgm:cxn modelId="{45EB6920-4835-CC40-9418-ACAFA3952DAF}" type="presOf" srcId="{33249452-D60A-A446-B31E-3C694D09259B}" destId="{F7AB7F95-8778-1241-89E5-DE0092C2F992}" srcOrd="0" destOrd="0" presId="urn:microsoft.com/office/officeart/2005/8/layout/hProcess6"/>
    <dgm:cxn modelId="{ECC01A21-3DB2-D346-A866-731F6222F08A}" type="presOf" srcId="{2E1887C2-E86A-AF4A-9438-6189DAB25C70}" destId="{B1B5F292-4B0A-804E-9276-5D4C8C190DB9}" srcOrd="0" destOrd="0" presId="urn:microsoft.com/office/officeart/2005/8/layout/hProcess6"/>
    <dgm:cxn modelId="{1C156822-BEEE-594C-BADE-CABD470FA833}" type="presOf" srcId="{CD3ADA84-E26E-914E-904B-950B859BD907}" destId="{E7646B4D-790E-F849-BE4C-1384553B158C}" srcOrd="1" destOrd="0" presId="urn:microsoft.com/office/officeart/2005/8/layout/hProcess6"/>
    <dgm:cxn modelId="{76316D24-BE23-CA4E-8062-F647A83A286B}" srcId="{7B247AA1-3C58-A042-BA2E-255C624596AD}" destId="{33249452-D60A-A446-B31E-3C694D09259B}" srcOrd="2" destOrd="0" parTransId="{F1AA8D0C-8703-D348-9778-DDE34B185E6C}" sibTransId="{BD5EDD23-A114-CF4C-B836-D8B60677EF61}"/>
    <dgm:cxn modelId="{EC65932B-5CC4-424F-B614-9F5B28685E7B}" type="presOf" srcId="{A158A357-23B1-7C45-8260-662D2EB9C211}" destId="{C9A19CD7-A232-754E-92CF-44E7BFB3693B}" srcOrd="0" destOrd="0" presId="urn:microsoft.com/office/officeart/2005/8/layout/hProcess6"/>
    <dgm:cxn modelId="{9C74CC4E-1EA6-C743-9183-49FE40F9848E}" type="presOf" srcId="{7B247AA1-3C58-A042-BA2E-255C624596AD}" destId="{18DF2E83-675D-DD4A-9C8B-40347AA9EC27}" srcOrd="0" destOrd="0" presId="urn:microsoft.com/office/officeart/2005/8/layout/hProcess6"/>
    <dgm:cxn modelId="{86000553-8670-B144-9E56-E9D9122D4267}" type="presOf" srcId="{4917A52E-7450-D942-9223-8EDABDF56832}" destId="{407064E6-D173-C34B-9A47-95F733101B06}" srcOrd="0" destOrd="0" presId="urn:microsoft.com/office/officeart/2005/8/layout/hProcess6"/>
    <dgm:cxn modelId="{C73A8063-3F8C-4A43-B9D8-EBDB7B4D4851}" type="presOf" srcId="{5B6DF873-9102-CE4B-ADDD-48357DAFB889}" destId="{3528FDAB-7B07-AA49-9A05-97A7B9FC7CE4}" srcOrd="1" destOrd="0" presId="urn:microsoft.com/office/officeart/2005/8/layout/hProcess6"/>
    <dgm:cxn modelId="{BEB6AF63-5BDF-A14B-A4D2-ACC8F9C88979}" type="presOf" srcId="{5B6DF873-9102-CE4B-ADDD-48357DAFB889}" destId="{822455E7-291A-B644-8A63-C74443DEC5F4}" srcOrd="0" destOrd="0" presId="urn:microsoft.com/office/officeart/2005/8/layout/hProcess6"/>
    <dgm:cxn modelId="{4C61C97C-97FD-304A-86EA-7034D7D18B66}" srcId="{7B247AA1-3C58-A042-BA2E-255C624596AD}" destId="{67783B49-56BC-624D-9F4C-86359FE4DD84}" srcOrd="0" destOrd="0" parTransId="{EE61E36D-8DD1-8743-832D-8A62EBE01572}" sibTransId="{13C36EDC-7747-CB42-853A-B3A8720F72E0}"/>
    <dgm:cxn modelId="{B0493586-C0B2-C249-9B0F-DC1CB1F7C2C5}" srcId="{33249452-D60A-A446-B31E-3C694D09259B}" destId="{CD3ADA84-E26E-914E-904B-950B859BD907}" srcOrd="0" destOrd="0" parTransId="{D5CAEAB1-66B2-984B-ACAA-0DD4A02FA939}" sibTransId="{BF587EE9-5276-5240-AAA0-4003E0F5D698}"/>
    <dgm:cxn modelId="{6AB3AB86-B3E0-984B-8F49-F2C36D61E32F}" type="presOf" srcId="{CD3ADA84-E26E-914E-904B-950B859BD907}" destId="{AA32B7DA-A779-2549-91F5-DB536A2CF968}" srcOrd="0" destOrd="0" presId="urn:microsoft.com/office/officeart/2005/8/layout/hProcess6"/>
    <dgm:cxn modelId="{A81DDA99-2CC0-984F-8A9E-E6F3865E6E48}" type="presOf" srcId="{2E1887C2-E86A-AF4A-9438-6189DAB25C70}" destId="{DCBDAC7B-07C0-AE47-A6C7-7CF2C8210A0C}" srcOrd="1" destOrd="0" presId="urn:microsoft.com/office/officeart/2005/8/layout/hProcess6"/>
    <dgm:cxn modelId="{E9D316A5-A763-964E-A32E-1C165C6E5E34}" type="presOf" srcId="{9E05B9C5-B83A-F745-B133-9BAB66C3FF4E}" destId="{2E631FF5-932D-BF4D-B93D-3876CFC56A25}" srcOrd="0" destOrd="0" presId="urn:microsoft.com/office/officeart/2005/8/layout/hProcess6"/>
    <dgm:cxn modelId="{4684D9B0-6AC7-BF42-A5A4-F36DA8262420}" type="presOf" srcId="{4917A52E-7450-D942-9223-8EDABDF56832}" destId="{796CB60D-0D4E-7146-A19C-2B67A8FD9EF9}" srcOrd="1" destOrd="0" presId="urn:microsoft.com/office/officeart/2005/8/layout/hProcess6"/>
    <dgm:cxn modelId="{F2A661B7-6FD5-C74D-AA74-126086E26DA9}" type="presOf" srcId="{8262F8D3-6011-9A4F-8049-51B0E7039105}" destId="{33D1913D-A628-5348-955C-C3316B1AD3CC}" srcOrd="1" destOrd="0" presId="urn:microsoft.com/office/officeart/2005/8/layout/hProcess6"/>
    <dgm:cxn modelId="{423AD5B9-9568-5F48-BDE1-742846242F1E}" srcId="{F8D76FE5-B8B0-7446-BBCC-D0C2F7765F97}" destId="{4917A52E-7450-D942-9223-8EDABDF56832}" srcOrd="0" destOrd="0" parTransId="{7236BC5B-6777-554F-A5E9-115626837019}" sibTransId="{C94D78D7-E31A-D245-BAFD-B0B9CC1371E3}"/>
    <dgm:cxn modelId="{4526F5BD-C984-B746-B8DF-D212347A181C}" srcId="{67783B49-56BC-624D-9F4C-86359FE4DD84}" destId="{2E1887C2-E86A-AF4A-9438-6189DAB25C70}" srcOrd="0" destOrd="0" parTransId="{29B09D50-32D0-DD49-BA22-FE1DD11939EC}" sibTransId="{4068C4ED-3790-F545-A87F-CE13C6BF2B77}"/>
    <dgm:cxn modelId="{1EC0C0BF-C749-574B-A7BF-9B5C4BAC1293}" srcId="{9E05B9C5-B83A-F745-B133-9BAB66C3FF4E}" destId="{5B6DF873-9102-CE4B-ADDD-48357DAFB889}" srcOrd="0" destOrd="0" parTransId="{B8CF856F-5B1B-0548-ABA9-A20B3C6D2254}" sibTransId="{D1FDB486-0330-F84C-9074-BD0C427F7F3A}"/>
    <dgm:cxn modelId="{94996DE7-EFF2-F341-BEA0-FC5610A59DAF}" srcId="{A158A357-23B1-7C45-8260-662D2EB9C211}" destId="{8262F8D3-6011-9A4F-8049-51B0E7039105}" srcOrd="0" destOrd="0" parTransId="{42AF0634-F713-C542-9570-28E4D0F5CF6C}" sibTransId="{AED8DE24-08DB-9548-B88D-EB9217263327}"/>
    <dgm:cxn modelId="{FC47CBF6-765E-774B-9711-150A87EE482D}" srcId="{7B247AA1-3C58-A042-BA2E-255C624596AD}" destId="{F8D76FE5-B8B0-7446-BBCC-D0C2F7765F97}" srcOrd="1" destOrd="0" parTransId="{0ACF3A1F-6AF8-D24B-8F05-6E305AD204D9}" sibTransId="{873F54FB-BBA4-C447-85DE-D0B4F8936D6B}"/>
    <dgm:cxn modelId="{92CC0EFB-8ABD-254E-944E-F2F072A63E4E}" srcId="{7B247AA1-3C58-A042-BA2E-255C624596AD}" destId="{9E05B9C5-B83A-F745-B133-9BAB66C3FF4E}" srcOrd="4" destOrd="0" parTransId="{A33D32F7-76DF-9D4F-9A70-31A61C43C9AE}" sibTransId="{0A0279C6-9226-E042-A4E5-ACA6AB1DF731}"/>
    <dgm:cxn modelId="{0FDE4BFE-BAB1-7941-A628-5A790CE60C35}" type="presOf" srcId="{F8D76FE5-B8B0-7446-BBCC-D0C2F7765F97}" destId="{C8622986-11B2-9944-9F0A-E45560AC49CD}" srcOrd="0" destOrd="0" presId="urn:microsoft.com/office/officeart/2005/8/layout/hProcess6"/>
    <dgm:cxn modelId="{5F01B956-4973-D440-BCF7-F9AC9D289548}" type="presParOf" srcId="{18DF2E83-675D-DD4A-9C8B-40347AA9EC27}" destId="{3A545FCB-22E5-B940-A161-3EC1B9684BF5}" srcOrd="0" destOrd="0" presId="urn:microsoft.com/office/officeart/2005/8/layout/hProcess6"/>
    <dgm:cxn modelId="{21BF0701-59C6-5946-B4F1-96E61A6449ED}" type="presParOf" srcId="{3A545FCB-22E5-B940-A161-3EC1B9684BF5}" destId="{0C1D2F4A-7577-B246-B324-5909424F6D3D}" srcOrd="0" destOrd="0" presId="urn:microsoft.com/office/officeart/2005/8/layout/hProcess6"/>
    <dgm:cxn modelId="{51DF8421-FC8C-9648-9014-4C2B307C28BB}" type="presParOf" srcId="{3A545FCB-22E5-B940-A161-3EC1B9684BF5}" destId="{B1B5F292-4B0A-804E-9276-5D4C8C190DB9}" srcOrd="1" destOrd="0" presId="urn:microsoft.com/office/officeart/2005/8/layout/hProcess6"/>
    <dgm:cxn modelId="{70FAB3C2-75A1-6440-8A44-637522EFC355}" type="presParOf" srcId="{3A545FCB-22E5-B940-A161-3EC1B9684BF5}" destId="{DCBDAC7B-07C0-AE47-A6C7-7CF2C8210A0C}" srcOrd="2" destOrd="0" presId="urn:microsoft.com/office/officeart/2005/8/layout/hProcess6"/>
    <dgm:cxn modelId="{FAB5286C-BF65-0041-BB64-B7257CAE8025}" type="presParOf" srcId="{3A545FCB-22E5-B940-A161-3EC1B9684BF5}" destId="{5256CC7C-0515-CA4C-8E95-A8294B8488D2}" srcOrd="3" destOrd="0" presId="urn:microsoft.com/office/officeart/2005/8/layout/hProcess6"/>
    <dgm:cxn modelId="{B9EA5F0C-9A76-4A44-BCA9-5EFAD2BB62B8}" type="presParOf" srcId="{18DF2E83-675D-DD4A-9C8B-40347AA9EC27}" destId="{0F579515-51B1-AB4D-B674-FBC1702FDFDA}" srcOrd="1" destOrd="0" presId="urn:microsoft.com/office/officeart/2005/8/layout/hProcess6"/>
    <dgm:cxn modelId="{3B7DC43C-8DDF-2E4B-917C-22427D11DDEE}" type="presParOf" srcId="{18DF2E83-675D-DD4A-9C8B-40347AA9EC27}" destId="{105EDFE5-6882-DA46-BAF7-E548ACD3FFEA}" srcOrd="2" destOrd="0" presId="urn:microsoft.com/office/officeart/2005/8/layout/hProcess6"/>
    <dgm:cxn modelId="{FBEF6549-F02A-2C47-A162-26753FC0D013}" type="presParOf" srcId="{105EDFE5-6882-DA46-BAF7-E548ACD3FFEA}" destId="{A87F90D3-E3FE-CB48-9E50-21F4607C454D}" srcOrd="0" destOrd="0" presId="urn:microsoft.com/office/officeart/2005/8/layout/hProcess6"/>
    <dgm:cxn modelId="{A8E9ACCC-91F4-2E4C-8E2A-F78CA5928B32}" type="presParOf" srcId="{105EDFE5-6882-DA46-BAF7-E548ACD3FFEA}" destId="{407064E6-D173-C34B-9A47-95F733101B06}" srcOrd="1" destOrd="0" presId="urn:microsoft.com/office/officeart/2005/8/layout/hProcess6"/>
    <dgm:cxn modelId="{EFE36D9D-E511-F04A-8BB6-4719508C3F19}" type="presParOf" srcId="{105EDFE5-6882-DA46-BAF7-E548ACD3FFEA}" destId="{796CB60D-0D4E-7146-A19C-2B67A8FD9EF9}" srcOrd="2" destOrd="0" presId="urn:microsoft.com/office/officeart/2005/8/layout/hProcess6"/>
    <dgm:cxn modelId="{02F1D214-DF9A-DB46-950D-341AF0CEA80B}" type="presParOf" srcId="{105EDFE5-6882-DA46-BAF7-E548ACD3FFEA}" destId="{C8622986-11B2-9944-9F0A-E45560AC49CD}" srcOrd="3" destOrd="0" presId="urn:microsoft.com/office/officeart/2005/8/layout/hProcess6"/>
    <dgm:cxn modelId="{9CC3F9C7-C821-C94B-A213-99C081C4F49A}" type="presParOf" srcId="{18DF2E83-675D-DD4A-9C8B-40347AA9EC27}" destId="{1745F788-B92D-9642-A0E3-F28EFAB797D7}" srcOrd="3" destOrd="0" presId="urn:microsoft.com/office/officeart/2005/8/layout/hProcess6"/>
    <dgm:cxn modelId="{3ADBC00D-2A16-9D40-961F-11CF5C7E463C}" type="presParOf" srcId="{18DF2E83-675D-DD4A-9C8B-40347AA9EC27}" destId="{20A3D9D8-4282-204D-9EF9-C25E1B5614B8}" srcOrd="4" destOrd="0" presId="urn:microsoft.com/office/officeart/2005/8/layout/hProcess6"/>
    <dgm:cxn modelId="{53962642-D2AE-FD4D-BDDF-5587B8684835}" type="presParOf" srcId="{20A3D9D8-4282-204D-9EF9-C25E1B5614B8}" destId="{AED33331-0279-304D-AEAB-E6CB8C670DD0}" srcOrd="0" destOrd="0" presId="urn:microsoft.com/office/officeart/2005/8/layout/hProcess6"/>
    <dgm:cxn modelId="{67F6C3CF-21FB-BA45-957F-F34CC1B0300D}" type="presParOf" srcId="{20A3D9D8-4282-204D-9EF9-C25E1B5614B8}" destId="{AA32B7DA-A779-2549-91F5-DB536A2CF968}" srcOrd="1" destOrd="0" presId="urn:microsoft.com/office/officeart/2005/8/layout/hProcess6"/>
    <dgm:cxn modelId="{0C01E00B-0B09-F242-B331-1BF2931A411A}" type="presParOf" srcId="{20A3D9D8-4282-204D-9EF9-C25E1B5614B8}" destId="{E7646B4D-790E-F849-BE4C-1384553B158C}" srcOrd="2" destOrd="0" presId="urn:microsoft.com/office/officeart/2005/8/layout/hProcess6"/>
    <dgm:cxn modelId="{FA4D1539-416C-DF4D-B671-BD790E5E965A}" type="presParOf" srcId="{20A3D9D8-4282-204D-9EF9-C25E1B5614B8}" destId="{F7AB7F95-8778-1241-89E5-DE0092C2F992}" srcOrd="3" destOrd="0" presId="urn:microsoft.com/office/officeart/2005/8/layout/hProcess6"/>
    <dgm:cxn modelId="{3E347B9F-B321-C843-84E6-BD5DC999412D}" type="presParOf" srcId="{18DF2E83-675D-DD4A-9C8B-40347AA9EC27}" destId="{2A8EFDA0-026F-BA4B-B83C-A69100B26A3A}" srcOrd="5" destOrd="0" presId="urn:microsoft.com/office/officeart/2005/8/layout/hProcess6"/>
    <dgm:cxn modelId="{DBA16B9F-FD73-9D49-99CF-F300848871F2}" type="presParOf" srcId="{18DF2E83-675D-DD4A-9C8B-40347AA9EC27}" destId="{D78340D6-843D-BE41-91C9-9385B864C8DE}" srcOrd="6" destOrd="0" presId="urn:microsoft.com/office/officeart/2005/8/layout/hProcess6"/>
    <dgm:cxn modelId="{A176E75A-B79A-F945-ADC3-946240848E08}" type="presParOf" srcId="{D78340D6-843D-BE41-91C9-9385B864C8DE}" destId="{23677668-9696-3245-B620-3ACE60CFAE35}" srcOrd="0" destOrd="0" presId="urn:microsoft.com/office/officeart/2005/8/layout/hProcess6"/>
    <dgm:cxn modelId="{B4583CBB-A7CD-5848-96BF-1F7068290146}" type="presParOf" srcId="{D78340D6-843D-BE41-91C9-9385B864C8DE}" destId="{CFDB8E41-FCE7-AF4A-BECC-D25ADB5409E5}" srcOrd="1" destOrd="0" presId="urn:microsoft.com/office/officeart/2005/8/layout/hProcess6"/>
    <dgm:cxn modelId="{9200B047-2CE7-4745-AE58-830507889CD6}" type="presParOf" srcId="{D78340D6-843D-BE41-91C9-9385B864C8DE}" destId="{33D1913D-A628-5348-955C-C3316B1AD3CC}" srcOrd="2" destOrd="0" presId="urn:microsoft.com/office/officeart/2005/8/layout/hProcess6"/>
    <dgm:cxn modelId="{5A946F9D-E7D7-8143-B3FF-9DCC2CC7F604}" type="presParOf" srcId="{D78340D6-843D-BE41-91C9-9385B864C8DE}" destId="{C9A19CD7-A232-754E-92CF-44E7BFB3693B}" srcOrd="3" destOrd="0" presId="urn:microsoft.com/office/officeart/2005/8/layout/hProcess6"/>
    <dgm:cxn modelId="{61A597D8-8F6D-9A45-9642-CC4B7CC78502}" type="presParOf" srcId="{18DF2E83-675D-DD4A-9C8B-40347AA9EC27}" destId="{CB158A94-E60F-984C-A818-11BB90D32525}" srcOrd="7" destOrd="0" presId="urn:microsoft.com/office/officeart/2005/8/layout/hProcess6"/>
    <dgm:cxn modelId="{116D46FF-DF2A-7B4B-B4B5-8FEF42FCE39C}" type="presParOf" srcId="{18DF2E83-675D-DD4A-9C8B-40347AA9EC27}" destId="{6B04BEBB-B60E-314D-8849-AB968C0F129B}" srcOrd="8" destOrd="0" presId="urn:microsoft.com/office/officeart/2005/8/layout/hProcess6"/>
    <dgm:cxn modelId="{A111A45B-CF47-7F4D-8846-73BAFDD8EA85}" type="presParOf" srcId="{6B04BEBB-B60E-314D-8849-AB968C0F129B}" destId="{D631DDD8-1D74-4A4B-8E01-94B5308DAB73}" srcOrd="0" destOrd="0" presId="urn:microsoft.com/office/officeart/2005/8/layout/hProcess6"/>
    <dgm:cxn modelId="{9CC3915B-CB02-8542-821D-6DE46D6B861B}" type="presParOf" srcId="{6B04BEBB-B60E-314D-8849-AB968C0F129B}" destId="{822455E7-291A-B644-8A63-C74443DEC5F4}" srcOrd="1" destOrd="0" presId="urn:microsoft.com/office/officeart/2005/8/layout/hProcess6"/>
    <dgm:cxn modelId="{291CC3B3-7677-6B4D-B485-DFF0DBDE3546}" type="presParOf" srcId="{6B04BEBB-B60E-314D-8849-AB968C0F129B}" destId="{3528FDAB-7B07-AA49-9A05-97A7B9FC7CE4}" srcOrd="2" destOrd="0" presId="urn:microsoft.com/office/officeart/2005/8/layout/hProcess6"/>
    <dgm:cxn modelId="{153838DA-8043-054F-A610-DC60E3FC343F}" type="presParOf" srcId="{6B04BEBB-B60E-314D-8849-AB968C0F129B}" destId="{2E631FF5-932D-BF4D-B93D-3876CFC56A25}" srcOrd="3" destOrd="0" presId="urn:microsoft.com/office/officeart/2005/8/layout/hProcess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5F292-4B0A-804E-9276-5D4C8C190DB9}">
      <dsp:nvSpPr>
        <dsp:cNvPr id="0" name=""/>
        <dsp:cNvSpPr/>
      </dsp:nvSpPr>
      <dsp:spPr>
        <a:xfrm>
          <a:off x="450513"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171 features</a:t>
          </a:r>
        </a:p>
      </dsp:txBody>
      <dsp:txXfrm>
        <a:off x="895933" y="2272123"/>
        <a:ext cx="868569" cy="1090188"/>
      </dsp:txXfrm>
    </dsp:sp>
    <dsp:sp modelId="{5256CC7C-0515-CA4C-8E95-A8294B8488D2}">
      <dsp:nvSpPr>
        <dsp:cNvPr id="0" name=""/>
        <dsp:cNvSpPr/>
      </dsp:nvSpPr>
      <dsp:spPr>
        <a:xfrm>
          <a:off x="5093" y="2371797"/>
          <a:ext cx="890840" cy="890840"/>
        </a:xfrm>
        <a:prstGeom prst="ellipse">
          <a:avLst/>
        </a:prstGeom>
        <a:solidFill>
          <a:srgbClr val="F78D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Large</a:t>
          </a:r>
        </a:p>
      </dsp:txBody>
      <dsp:txXfrm>
        <a:off x="135553" y="2502257"/>
        <a:ext cx="629920" cy="629920"/>
      </dsp:txXfrm>
    </dsp:sp>
    <dsp:sp modelId="{407064E6-D173-C34B-9A47-95F733101B06}">
      <dsp:nvSpPr>
        <dsp:cNvPr id="0" name=""/>
        <dsp:cNvSpPr/>
      </dsp:nvSpPr>
      <dsp:spPr>
        <a:xfrm>
          <a:off x="2788968"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98 features</a:t>
          </a:r>
        </a:p>
      </dsp:txBody>
      <dsp:txXfrm>
        <a:off x="3234388" y="2272123"/>
        <a:ext cx="868569" cy="1090188"/>
      </dsp:txXfrm>
    </dsp:sp>
    <dsp:sp modelId="{C8622986-11B2-9944-9F0A-E45560AC49CD}">
      <dsp:nvSpPr>
        <dsp:cNvPr id="0" name=""/>
        <dsp:cNvSpPr/>
      </dsp:nvSpPr>
      <dsp:spPr>
        <a:xfrm>
          <a:off x="2343548"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Medium</a:t>
          </a:r>
        </a:p>
      </dsp:txBody>
      <dsp:txXfrm>
        <a:off x="2474008" y="2502257"/>
        <a:ext cx="629920" cy="629920"/>
      </dsp:txXfrm>
    </dsp:sp>
    <dsp:sp modelId="{AA32B7DA-A779-2549-91F5-DB536A2CF968}">
      <dsp:nvSpPr>
        <dsp:cNvPr id="0" name=""/>
        <dsp:cNvSpPr/>
      </dsp:nvSpPr>
      <dsp:spPr>
        <a:xfrm>
          <a:off x="5127423"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28 features</a:t>
          </a:r>
        </a:p>
      </dsp:txBody>
      <dsp:txXfrm>
        <a:off x="5572843" y="2272123"/>
        <a:ext cx="868569" cy="1090188"/>
      </dsp:txXfrm>
    </dsp:sp>
    <dsp:sp modelId="{F7AB7F95-8778-1241-89E5-DE0092C2F992}">
      <dsp:nvSpPr>
        <dsp:cNvPr id="0" name=""/>
        <dsp:cNvSpPr/>
      </dsp:nvSpPr>
      <dsp:spPr>
        <a:xfrm>
          <a:off x="4682003"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Tiny</a:t>
          </a:r>
        </a:p>
      </dsp:txBody>
      <dsp:txXfrm>
        <a:off x="4812463" y="2502257"/>
        <a:ext cx="629920" cy="629920"/>
      </dsp:txXfrm>
    </dsp:sp>
    <dsp:sp modelId="{CFDB8E41-FCE7-AF4A-BECC-D25ADB5409E5}">
      <dsp:nvSpPr>
        <dsp:cNvPr id="0" name=""/>
        <dsp:cNvSpPr/>
      </dsp:nvSpPr>
      <dsp:spPr>
        <a:xfrm>
          <a:off x="7465879" y="2038511"/>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17 features</a:t>
          </a:r>
        </a:p>
      </dsp:txBody>
      <dsp:txXfrm>
        <a:off x="7911299" y="2272123"/>
        <a:ext cx="868569" cy="1090188"/>
      </dsp:txXfrm>
    </dsp:sp>
    <dsp:sp modelId="{C9A19CD7-A232-754E-92CF-44E7BFB3693B}">
      <dsp:nvSpPr>
        <dsp:cNvPr id="0" name=""/>
        <dsp:cNvSpPr/>
      </dsp:nvSpPr>
      <dsp:spPr>
        <a:xfrm>
          <a:off x="7020459" y="2371797"/>
          <a:ext cx="890840" cy="890840"/>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Tiny "2"</a:t>
          </a:r>
        </a:p>
      </dsp:txBody>
      <dsp:txXfrm>
        <a:off x="7150919" y="2502257"/>
        <a:ext cx="629920" cy="629920"/>
      </dsp:txXfrm>
    </dsp:sp>
    <dsp:sp modelId="{822455E7-291A-B644-8A63-C74443DEC5F4}">
      <dsp:nvSpPr>
        <dsp:cNvPr id="0" name=""/>
        <dsp:cNvSpPr/>
      </dsp:nvSpPr>
      <dsp:spPr>
        <a:xfrm>
          <a:off x="491492" y="3879918"/>
          <a:ext cx="1781680" cy="1557412"/>
        </a:xfrm>
        <a:prstGeom prst="rightArrow">
          <a:avLst>
            <a:gd name="adj1" fmla="val 70000"/>
            <a:gd name="adj2" fmla="val 50000"/>
          </a:avLst>
        </a:prstGeom>
        <a:solidFill>
          <a:schemeClr val="accent6">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60 features Indexes/ Demo</a:t>
          </a:r>
        </a:p>
      </dsp:txBody>
      <dsp:txXfrm>
        <a:off x="936912" y="4113530"/>
        <a:ext cx="868569" cy="1090188"/>
      </dsp:txXfrm>
    </dsp:sp>
    <dsp:sp modelId="{2E631FF5-932D-BF4D-B93D-3876CFC56A25}">
      <dsp:nvSpPr>
        <dsp:cNvPr id="0" name=""/>
        <dsp:cNvSpPr/>
      </dsp:nvSpPr>
      <dsp:spPr>
        <a:xfrm>
          <a:off x="46072" y="4213208"/>
          <a:ext cx="890840" cy="890840"/>
        </a:xfrm>
        <a:prstGeom prst="ellipse">
          <a:avLst/>
        </a:prstGeom>
        <a:solidFill>
          <a:srgbClr val="F78D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Small</a:t>
          </a:r>
        </a:p>
      </dsp:txBody>
      <dsp:txXfrm>
        <a:off x="176532" y="4343668"/>
        <a:ext cx="629920" cy="6299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51230B-DEFE-41BF-AE8E-656F58EA70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F10072A-679B-416E-A8C6-A68F32034D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2C5F8E-E2C2-4FF9-8B57-67D4FB61D294}" type="datetimeFigureOut">
              <a:rPr lang="en-US" smtClean="0"/>
              <a:t>9/24/22</a:t>
            </a:fld>
            <a:endParaRPr lang="en-US" dirty="0"/>
          </a:p>
        </p:txBody>
      </p:sp>
      <p:sp>
        <p:nvSpPr>
          <p:cNvPr id="4" name="Footer Placeholder 3">
            <a:extLst>
              <a:ext uri="{FF2B5EF4-FFF2-40B4-BE49-F238E27FC236}">
                <a16:creationId xmlns:a16="http://schemas.microsoft.com/office/drawing/2014/main" id="{5EE46562-1858-4365-AC96-85ABBBD83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365DC0-29A6-487E-ADC7-0F95B07BFF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39E49-0E4D-4526-A292-CC7BBB602291}" type="slidenum">
              <a:rPr lang="en-US" smtClean="0"/>
              <a:t>‹#›</a:t>
            </a:fld>
            <a:endParaRPr lang="en-US" dirty="0"/>
          </a:p>
        </p:txBody>
      </p:sp>
    </p:spTree>
    <p:extLst>
      <p:ext uri="{BB962C8B-B14F-4D97-AF65-F5344CB8AC3E}">
        <p14:creationId xmlns:p14="http://schemas.microsoft.com/office/powerpoint/2010/main" val="4006125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26823-CDC3-40E7-87B7-CBC6A76F7F85}" type="datetimeFigureOut">
              <a:rPr lang="en-US" smtClean="0"/>
              <a:t>9/24/22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1E33E-517B-45F9-BF3E-7CCBB13D5285}" type="slidenum">
              <a:rPr lang="en-US" smtClean="0"/>
              <a:t>‹#›</a:t>
            </a:fld>
            <a:endParaRPr lang="en-US" dirty="0"/>
          </a:p>
        </p:txBody>
      </p:sp>
    </p:spTree>
    <p:extLst>
      <p:ext uri="{BB962C8B-B14F-4D97-AF65-F5344CB8AC3E}">
        <p14:creationId xmlns:p14="http://schemas.microsoft.com/office/powerpoint/2010/main" val="233347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Jennifer Ziegler and my partner Joy Wu and I are Team Stay or Go. Today we will take you on our journey through the data science pipeline with the Federal Employee Viewpoint  Survey ~or "FEVS”~ where we used machine learning to predict employees expressed intention to leave the federal workforce.</a:t>
            </a:r>
          </a:p>
        </p:txBody>
      </p:sp>
      <p:sp>
        <p:nvSpPr>
          <p:cNvPr id="4" name="Slide Number Placeholder 3"/>
          <p:cNvSpPr>
            <a:spLocks noGrp="1"/>
          </p:cNvSpPr>
          <p:nvPr>
            <p:ph type="sldNum" sz="quarter" idx="5"/>
          </p:nvPr>
        </p:nvSpPr>
        <p:spPr/>
        <p:txBody>
          <a:bodyPr/>
          <a:lstStyle/>
          <a:p>
            <a:fld id="{F871E33E-517B-45F9-BF3E-7CCBB13D5285}" type="slidenum">
              <a:rPr lang="en-US" smtClean="0"/>
              <a:t>1</a:t>
            </a:fld>
            <a:endParaRPr lang="en-US" dirty="0"/>
          </a:p>
        </p:txBody>
      </p:sp>
    </p:spTree>
    <p:extLst>
      <p:ext uri="{BB962C8B-B14F-4D97-AF65-F5344CB8AC3E}">
        <p14:creationId xmlns:p14="http://schemas.microsoft.com/office/powerpoint/2010/main" val="38076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overall project goals. First, as noted, we wanted to use machine learning to analyze the FEVS to identify the factors that predict an employee selecting leave on the intent to leave question. </a:t>
            </a:r>
          </a:p>
          <a:p>
            <a:endParaRPr lang="en-US" dirty="0"/>
          </a:p>
          <a:p>
            <a:r>
              <a:rPr lang="en-US" dirty="0"/>
              <a:t>Secondarily, we wanted to validate any assumed relationship between the Indexes and employee answers on the intent to leave question.</a:t>
            </a:r>
          </a:p>
          <a:p>
            <a:endParaRPr lang="en-US" dirty="0"/>
          </a:p>
          <a:p>
            <a:r>
              <a:rPr lang="en-US" dirty="0"/>
              <a:t>Finally if we had time we thought we could develop the web survey or an app that could allow federal managers to ask a few key questions to predict future workforce availability and even have an opportunity to intervene depending on the results.</a:t>
            </a:r>
          </a:p>
        </p:txBody>
      </p:sp>
      <p:sp>
        <p:nvSpPr>
          <p:cNvPr id="4" name="Slide Number Placeholder 3"/>
          <p:cNvSpPr>
            <a:spLocks noGrp="1"/>
          </p:cNvSpPr>
          <p:nvPr>
            <p:ph type="sldNum" sz="quarter" idx="5"/>
          </p:nvPr>
        </p:nvSpPr>
        <p:spPr/>
        <p:txBody>
          <a:bodyPr/>
          <a:lstStyle/>
          <a:p>
            <a:fld id="{F871E33E-517B-45F9-BF3E-7CCBB13D5285}" type="slidenum">
              <a:rPr lang="en-US" smtClean="0"/>
              <a:t>10</a:t>
            </a:fld>
            <a:endParaRPr lang="en-US" dirty="0"/>
          </a:p>
        </p:txBody>
      </p:sp>
    </p:spTree>
    <p:extLst>
      <p:ext uri="{BB962C8B-B14F-4D97-AF65-F5344CB8AC3E}">
        <p14:creationId xmlns:p14="http://schemas.microsoft.com/office/powerpoint/2010/main" val="2006202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section we will talk about how we ingested the data for our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11</a:t>
            </a:fld>
            <a:endParaRPr lang="en-US" dirty="0"/>
          </a:p>
        </p:txBody>
      </p:sp>
    </p:spTree>
    <p:extLst>
      <p:ext uri="{BB962C8B-B14F-4D97-AF65-F5344CB8AC3E}">
        <p14:creationId xmlns:p14="http://schemas.microsoft.com/office/powerpoint/2010/main" val="248548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downloaded public data files for 2016 through 2020 from the OPM website, where we also accessed annual reports, technical reports and code books that help to add context for the files.</a:t>
            </a:r>
          </a:p>
        </p:txBody>
      </p:sp>
      <p:sp>
        <p:nvSpPr>
          <p:cNvPr id="4" name="Slide Number Placeholder 3"/>
          <p:cNvSpPr>
            <a:spLocks noGrp="1"/>
          </p:cNvSpPr>
          <p:nvPr>
            <p:ph type="sldNum" sz="quarter" idx="5"/>
          </p:nvPr>
        </p:nvSpPr>
        <p:spPr/>
        <p:txBody>
          <a:bodyPr/>
          <a:lstStyle/>
          <a:p>
            <a:fld id="{F871E33E-517B-45F9-BF3E-7CCBB13D5285}" type="slidenum">
              <a:rPr lang="en-US" smtClean="0"/>
              <a:t>12</a:t>
            </a:fld>
            <a:endParaRPr lang="en-US" dirty="0"/>
          </a:p>
        </p:txBody>
      </p:sp>
    </p:spTree>
    <p:extLst>
      <p:ext uri="{BB962C8B-B14F-4D97-AF65-F5344CB8AC3E}">
        <p14:creationId xmlns:p14="http://schemas.microsoft.com/office/powerpoint/2010/main" val="152188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1200"/>
              </a:spcAft>
              <a:buFont typeface="Wingdings" pitchFamily="2" charset="2"/>
              <a:buChar char="Ø"/>
            </a:pPr>
            <a:r>
              <a:rPr lang="en-US" sz="2000" dirty="0"/>
              <a:t>For the first three years of the survey the data were very similar with 71 core questions and a few other questions bringing the total variables to 80 for each year. But in 2019 and 2020 they OPM changed the FEVS survey dramatically. In 2019 it was changed to ask questions about employee experience of the government shut down that happened that year. And then in 2020 the FEVS was changed to ask questions about employee experience during the pandemic. If you notice, the core questions were scaled back to 38 in 2020 when 87 total other questions were asked. All told, from 2016 to 2020 there were 188 unique questions asked across all five years. We checked, and there were only 41 questions that were asked in 2016 that were still asked in 2020. All told, there were 2.7 million respondents over the years. So we were working with 239 million data points in about a half a gig of CSV files. </a:t>
            </a:r>
          </a:p>
        </p:txBody>
      </p:sp>
      <p:sp>
        <p:nvSpPr>
          <p:cNvPr id="4" name="Slide Number Placeholder 3"/>
          <p:cNvSpPr>
            <a:spLocks noGrp="1"/>
          </p:cNvSpPr>
          <p:nvPr>
            <p:ph type="sldNum" sz="quarter" idx="5"/>
          </p:nvPr>
        </p:nvSpPr>
        <p:spPr/>
        <p:txBody>
          <a:bodyPr/>
          <a:lstStyle/>
          <a:p>
            <a:fld id="{F871E33E-517B-45F9-BF3E-7CCBB13D5285}" type="slidenum">
              <a:rPr lang="en-US" smtClean="0"/>
              <a:t>13</a:t>
            </a:fld>
            <a:endParaRPr lang="en-US" dirty="0"/>
          </a:p>
        </p:txBody>
      </p:sp>
    </p:spTree>
    <p:extLst>
      <p:ext uri="{BB962C8B-B14F-4D97-AF65-F5344CB8AC3E}">
        <p14:creationId xmlns:p14="http://schemas.microsoft.com/office/powerpoint/2010/main" val="133199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on, at the advice of our professors we decided not to drop any data but rather to combine all questions from all years, even if this meant that we would be working with a lot of null values. Because intent to leave was asked differently in different years we collected all of those responses into one column and we label the responses stay retire transfer or leave. This brought our column total to 189 going into early data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14</a:t>
            </a:fld>
            <a:endParaRPr lang="en-US" dirty="0"/>
          </a:p>
        </p:txBody>
      </p:sp>
    </p:spTree>
    <p:extLst>
      <p:ext uri="{BB962C8B-B14F-4D97-AF65-F5344CB8AC3E}">
        <p14:creationId xmlns:p14="http://schemas.microsoft.com/office/powerpoint/2010/main" val="304899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were working with a large dataset we created an SQL database in snowflake for warm storage. On the left you can see an early table map, a sample script, and even a screenshot of the data after we loaded it into the system. However after we standardized the columns in our CSV files we found that we mainly worked with the underlying CSV files in our Jupiter notebooks. So the Snowflake database was a great experience to set up and to learn about SQL, but in this project we found that we didn't really use it.</a:t>
            </a:r>
          </a:p>
        </p:txBody>
      </p:sp>
      <p:sp>
        <p:nvSpPr>
          <p:cNvPr id="4" name="Slide Number Placeholder 3"/>
          <p:cNvSpPr>
            <a:spLocks noGrp="1"/>
          </p:cNvSpPr>
          <p:nvPr>
            <p:ph type="sldNum" sz="quarter" idx="5"/>
          </p:nvPr>
        </p:nvSpPr>
        <p:spPr/>
        <p:txBody>
          <a:bodyPr/>
          <a:lstStyle/>
          <a:p>
            <a:fld id="{F871E33E-517B-45F9-BF3E-7CCBB13D5285}" type="slidenum">
              <a:rPr lang="en-US" smtClean="0"/>
              <a:t>15</a:t>
            </a:fld>
            <a:endParaRPr lang="en-US" dirty="0"/>
          </a:p>
        </p:txBody>
      </p:sp>
    </p:spTree>
    <p:extLst>
      <p:ext uri="{BB962C8B-B14F-4D97-AF65-F5344CB8AC3E}">
        <p14:creationId xmlns:p14="http://schemas.microsoft.com/office/powerpoint/2010/main" val="3770375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turn it over to Joy who will talk about our early data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16</a:t>
            </a:fld>
            <a:endParaRPr lang="en-US" dirty="0"/>
          </a:p>
        </p:txBody>
      </p:sp>
    </p:spTree>
    <p:extLst>
      <p:ext uri="{BB962C8B-B14F-4D97-AF65-F5344CB8AC3E}">
        <p14:creationId xmlns:p14="http://schemas.microsoft.com/office/powerpoint/2010/main" val="2538016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17</a:t>
            </a:fld>
            <a:endParaRPr lang="en-US" dirty="0"/>
          </a:p>
        </p:txBody>
      </p:sp>
    </p:spTree>
    <p:extLst>
      <p:ext uri="{BB962C8B-B14F-4D97-AF65-F5344CB8AC3E}">
        <p14:creationId xmlns:p14="http://schemas.microsoft.com/office/powerpoint/2010/main" val="3999284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18</a:t>
            </a:fld>
            <a:endParaRPr lang="en-US" dirty="0"/>
          </a:p>
        </p:txBody>
      </p:sp>
    </p:spTree>
    <p:extLst>
      <p:ext uri="{BB962C8B-B14F-4D97-AF65-F5344CB8AC3E}">
        <p14:creationId xmlns:p14="http://schemas.microsoft.com/office/powerpoint/2010/main" val="84413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19</a:t>
            </a:fld>
            <a:endParaRPr lang="en-US" dirty="0"/>
          </a:p>
        </p:txBody>
      </p:sp>
    </p:spTree>
    <p:extLst>
      <p:ext uri="{BB962C8B-B14F-4D97-AF65-F5344CB8AC3E}">
        <p14:creationId xmlns:p14="http://schemas.microsoft.com/office/powerpoint/2010/main" val="1474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discussion about where we got the idea for this project</a:t>
            </a:r>
          </a:p>
        </p:txBody>
      </p:sp>
      <p:sp>
        <p:nvSpPr>
          <p:cNvPr id="4" name="Slide Number Placeholder 3"/>
          <p:cNvSpPr>
            <a:spLocks noGrp="1"/>
          </p:cNvSpPr>
          <p:nvPr>
            <p:ph type="sldNum" sz="quarter" idx="5"/>
          </p:nvPr>
        </p:nvSpPr>
        <p:spPr/>
        <p:txBody>
          <a:bodyPr/>
          <a:lstStyle/>
          <a:p>
            <a:fld id="{F871E33E-517B-45F9-BF3E-7CCBB13D5285}" type="slidenum">
              <a:rPr lang="en-US" smtClean="0"/>
              <a:t>2</a:t>
            </a:fld>
            <a:endParaRPr lang="en-US" dirty="0"/>
          </a:p>
        </p:txBody>
      </p:sp>
    </p:spTree>
    <p:extLst>
      <p:ext uri="{BB962C8B-B14F-4D97-AF65-F5344CB8AC3E}">
        <p14:creationId xmlns:p14="http://schemas.microsoft.com/office/powerpoint/2010/main" val="3167340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Jennifer</a:t>
            </a:r>
          </a:p>
          <a:p>
            <a:r>
              <a:rPr lang="en-US" dirty="0"/>
              <a:t>Although we had our columns straight in our CSV files the underlying data was not yet in a form that we could introduce into machine learning. So we need to go back to wrangling</a:t>
            </a:r>
          </a:p>
        </p:txBody>
      </p:sp>
      <p:sp>
        <p:nvSpPr>
          <p:cNvPr id="4" name="Slide Number Placeholder 3"/>
          <p:cNvSpPr>
            <a:spLocks noGrp="1"/>
          </p:cNvSpPr>
          <p:nvPr>
            <p:ph type="sldNum" sz="quarter" idx="5"/>
          </p:nvPr>
        </p:nvSpPr>
        <p:spPr/>
        <p:txBody>
          <a:bodyPr/>
          <a:lstStyle/>
          <a:p>
            <a:fld id="{F871E33E-517B-45F9-BF3E-7CCBB13D5285}" type="slidenum">
              <a:rPr lang="en-US" smtClean="0"/>
              <a:t>20</a:t>
            </a:fld>
            <a:endParaRPr lang="en-US" dirty="0"/>
          </a:p>
        </p:txBody>
      </p:sp>
    </p:spTree>
    <p:extLst>
      <p:ext uri="{BB962C8B-B14F-4D97-AF65-F5344CB8AC3E}">
        <p14:creationId xmlns:p14="http://schemas.microsoft.com/office/powerpoint/2010/main" val="3397158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some of our data were already in numeric form and no transformation was required. So here's an example of a 5-item Likert scale question where the responses were recorded in numeric form.</a:t>
            </a:r>
          </a:p>
        </p:txBody>
      </p:sp>
      <p:sp>
        <p:nvSpPr>
          <p:cNvPr id="4" name="Slide Number Placeholder 3"/>
          <p:cNvSpPr>
            <a:spLocks noGrp="1"/>
          </p:cNvSpPr>
          <p:nvPr>
            <p:ph type="sldNum" sz="quarter" idx="5"/>
          </p:nvPr>
        </p:nvSpPr>
        <p:spPr/>
        <p:txBody>
          <a:bodyPr/>
          <a:lstStyle/>
          <a:p>
            <a:fld id="{F871E33E-517B-45F9-BF3E-7CCBB13D5285}" type="slidenum">
              <a:rPr lang="en-US" smtClean="0"/>
              <a:t>21</a:t>
            </a:fld>
            <a:endParaRPr lang="en-US" dirty="0"/>
          </a:p>
        </p:txBody>
      </p:sp>
    </p:spTree>
    <p:extLst>
      <p:ext uri="{BB962C8B-B14F-4D97-AF65-F5344CB8AC3E}">
        <p14:creationId xmlns:p14="http://schemas.microsoft.com/office/powerpoint/2010/main" val="1441076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of the Likert scale questions also contained the option "do not know" which introduced the letter "X" into our data. This automatically caused Pandas to read this field as a string.  To address this, we needed to coerce this field into numeric form using pandas. After that, Xs became NaNs, or Not a Number, and this field became recognized as numeric.</a:t>
            </a:r>
          </a:p>
        </p:txBody>
      </p:sp>
      <p:sp>
        <p:nvSpPr>
          <p:cNvPr id="4" name="Slide Number Placeholder 3"/>
          <p:cNvSpPr>
            <a:spLocks noGrp="1"/>
          </p:cNvSpPr>
          <p:nvPr>
            <p:ph type="sldNum" sz="quarter" idx="5"/>
          </p:nvPr>
        </p:nvSpPr>
        <p:spPr/>
        <p:txBody>
          <a:bodyPr/>
          <a:lstStyle/>
          <a:p>
            <a:fld id="{F871E33E-517B-45F9-BF3E-7CCBB13D5285}" type="slidenum">
              <a:rPr lang="en-US" smtClean="0"/>
              <a:t>22</a:t>
            </a:fld>
            <a:endParaRPr lang="en-US" dirty="0"/>
          </a:p>
        </p:txBody>
      </p:sp>
    </p:spTree>
    <p:extLst>
      <p:ext uri="{BB962C8B-B14F-4D97-AF65-F5344CB8AC3E}">
        <p14:creationId xmlns:p14="http://schemas.microsoft.com/office/powerpoint/2010/main" val="244272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to demographic questions were captured as categorical data with labels like A or B.  We need to use one hot encoding to convert these categorical data to binary. For example question 226 asked about supervisory status. In Pandas, after calling "get dummies" on our dataframe, question 226 became 226A and 226B with zeros and ones to indicate a present or not present.</a:t>
            </a:r>
          </a:p>
        </p:txBody>
      </p:sp>
      <p:sp>
        <p:nvSpPr>
          <p:cNvPr id="4" name="Slide Number Placeholder 3"/>
          <p:cNvSpPr>
            <a:spLocks noGrp="1"/>
          </p:cNvSpPr>
          <p:nvPr>
            <p:ph type="sldNum" sz="quarter" idx="5"/>
          </p:nvPr>
        </p:nvSpPr>
        <p:spPr/>
        <p:txBody>
          <a:bodyPr/>
          <a:lstStyle/>
          <a:p>
            <a:fld id="{F871E33E-517B-45F9-BF3E-7CCBB13D5285}" type="slidenum">
              <a:rPr lang="en-US" smtClean="0"/>
              <a:t>23</a:t>
            </a:fld>
            <a:endParaRPr lang="en-US" dirty="0"/>
          </a:p>
        </p:txBody>
      </p:sp>
    </p:spTree>
    <p:extLst>
      <p:ext uri="{BB962C8B-B14F-4D97-AF65-F5344CB8AC3E}">
        <p14:creationId xmlns:p14="http://schemas.microsoft.com/office/powerpoint/2010/main" val="3541464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because we decided to keep all questions from all years ~even though they weren't asked every year ~ we had a lot of null values in our data set. Additionally, coercing strings to numbers resulted in a lot of null values in our data set. But before going into machine learning we needed to transform these NaNs to numbers in some way. For Likert a scale questions that contained "do not know" we decided to impute NaN using the column mean for that question. Here's an example for question 107 which was 'my talents are used well in the workplace.' After we coerced question 107's Xs to NaN's, we then imputed the column mean which was 3.5, such that all NaNs in that column were replaced with the mean value of 3.5.</a:t>
            </a:r>
          </a:p>
        </p:txBody>
      </p:sp>
      <p:sp>
        <p:nvSpPr>
          <p:cNvPr id="4" name="Slide Number Placeholder 3"/>
          <p:cNvSpPr>
            <a:spLocks noGrp="1"/>
          </p:cNvSpPr>
          <p:nvPr>
            <p:ph type="sldNum" sz="quarter" idx="5"/>
          </p:nvPr>
        </p:nvSpPr>
        <p:spPr/>
        <p:txBody>
          <a:bodyPr/>
          <a:lstStyle/>
          <a:p>
            <a:fld id="{F871E33E-517B-45F9-BF3E-7CCBB13D5285}" type="slidenum">
              <a:rPr lang="en-US" smtClean="0"/>
              <a:t>24</a:t>
            </a:fld>
            <a:endParaRPr lang="en-US" dirty="0"/>
          </a:p>
        </p:txBody>
      </p:sp>
    </p:spTree>
    <p:extLst>
      <p:ext uri="{BB962C8B-B14F-4D97-AF65-F5344CB8AC3E}">
        <p14:creationId xmlns:p14="http://schemas.microsoft.com/office/powerpoint/2010/main" val="1803084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our target variable, we noticed a class imbalance for "Leave." As we mentioned before we calculated this to be 3.6% across all years. This was the lowest frequency of all of the options including NaN.</a:t>
            </a:r>
          </a:p>
        </p:txBody>
      </p:sp>
      <p:sp>
        <p:nvSpPr>
          <p:cNvPr id="4" name="Slide Number Placeholder 3"/>
          <p:cNvSpPr>
            <a:spLocks noGrp="1"/>
          </p:cNvSpPr>
          <p:nvPr>
            <p:ph type="sldNum" sz="quarter" idx="5"/>
          </p:nvPr>
        </p:nvSpPr>
        <p:spPr/>
        <p:txBody>
          <a:bodyPr/>
          <a:lstStyle/>
          <a:p>
            <a:fld id="{F871E33E-517B-45F9-BF3E-7CCBB13D5285}" type="slidenum">
              <a:rPr lang="en-US" smtClean="0"/>
              <a:t>25</a:t>
            </a:fld>
            <a:endParaRPr lang="en-US" dirty="0"/>
          </a:p>
        </p:txBody>
      </p:sp>
    </p:spTree>
    <p:extLst>
      <p:ext uri="{BB962C8B-B14F-4D97-AF65-F5344CB8AC3E}">
        <p14:creationId xmlns:p14="http://schemas.microsoft.com/office/powerpoint/2010/main" val="1994181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transform Stay or Go to binary where we had two options stay or go. Any option other than stay was put into the "Go" category: These included "retire," "transfer," and "leave." Then for the NaN values, we filled those proportionally.  On the previous slide you saw that Stay comprised about 63% of the data set, and so we tried to maintain that proportion for Stay in the final frequencies for Stay and Go.</a:t>
            </a:r>
          </a:p>
        </p:txBody>
      </p:sp>
      <p:sp>
        <p:nvSpPr>
          <p:cNvPr id="4" name="Slide Number Placeholder 3"/>
          <p:cNvSpPr>
            <a:spLocks noGrp="1"/>
          </p:cNvSpPr>
          <p:nvPr>
            <p:ph type="sldNum" sz="quarter" idx="5"/>
          </p:nvPr>
        </p:nvSpPr>
        <p:spPr/>
        <p:txBody>
          <a:bodyPr/>
          <a:lstStyle/>
          <a:p>
            <a:fld id="{F871E33E-517B-45F9-BF3E-7CCBB13D5285}" type="slidenum">
              <a:rPr lang="en-US" smtClean="0"/>
              <a:t>26</a:t>
            </a:fld>
            <a:endParaRPr lang="en-US" dirty="0"/>
          </a:p>
        </p:txBody>
      </p:sp>
    </p:spTree>
    <p:extLst>
      <p:ext uri="{BB962C8B-B14F-4D97-AF65-F5344CB8AC3E}">
        <p14:creationId xmlns:p14="http://schemas.microsoft.com/office/powerpoint/2010/main" val="1614935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turning Stay and Go into a binary resulted in a better balance of classes going into machine learning.</a:t>
            </a:r>
          </a:p>
        </p:txBody>
      </p:sp>
      <p:sp>
        <p:nvSpPr>
          <p:cNvPr id="4" name="Slide Number Placeholder 3"/>
          <p:cNvSpPr>
            <a:spLocks noGrp="1"/>
          </p:cNvSpPr>
          <p:nvPr>
            <p:ph type="sldNum" sz="quarter" idx="5"/>
          </p:nvPr>
        </p:nvSpPr>
        <p:spPr/>
        <p:txBody>
          <a:bodyPr/>
          <a:lstStyle/>
          <a:p>
            <a:fld id="{F871E33E-517B-45F9-BF3E-7CCBB13D5285}" type="slidenum">
              <a:rPr lang="en-US" smtClean="0"/>
              <a:t>27</a:t>
            </a:fld>
            <a:endParaRPr lang="en-US" dirty="0"/>
          </a:p>
        </p:txBody>
      </p:sp>
    </p:spTree>
    <p:extLst>
      <p:ext uri="{BB962C8B-B14F-4D97-AF65-F5344CB8AC3E}">
        <p14:creationId xmlns:p14="http://schemas.microsoft.com/office/powerpoint/2010/main" val="3647634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one hot coding our demographics variables we had way more columns than 189 and so we started to panic a little bit going into machine learning. We went back and looked very closely at the questions that were asked across all years and decided to discard an additional 29 questions that were not very generalizable to the entire data set. These were questions that were very idiosyncratic for a specific year such as employee experience with a certain HR policy during the shut down, for example. So after we dropped those 29 columns we entered machine learning with a data frame that had 171 features plus our target column of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28</a:t>
            </a:fld>
            <a:endParaRPr lang="en-US" dirty="0"/>
          </a:p>
        </p:txBody>
      </p:sp>
    </p:spTree>
    <p:extLst>
      <p:ext uri="{BB962C8B-B14F-4D97-AF65-F5344CB8AC3E}">
        <p14:creationId xmlns:p14="http://schemas.microsoft.com/office/powerpoint/2010/main" val="3260961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Joy will talk about the model families that we chose and how we did feature selection and analysis</a:t>
            </a:r>
          </a:p>
        </p:txBody>
      </p:sp>
      <p:sp>
        <p:nvSpPr>
          <p:cNvPr id="4" name="Slide Number Placeholder 3"/>
          <p:cNvSpPr>
            <a:spLocks noGrp="1"/>
          </p:cNvSpPr>
          <p:nvPr>
            <p:ph type="sldNum" sz="quarter" idx="5"/>
          </p:nvPr>
        </p:nvSpPr>
        <p:spPr/>
        <p:txBody>
          <a:bodyPr/>
          <a:lstStyle/>
          <a:p>
            <a:fld id="{F871E33E-517B-45F9-BF3E-7CCBB13D5285}" type="slidenum">
              <a:rPr lang="en-US" smtClean="0"/>
              <a:t>29</a:t>
            </a:fld>
            <a:endParaRPr lang="en-US" dirty="0"/>
          </a:p>
        </p:txBody>
      </p:sp>
    </p:spTree>
    <p:extLst>
      <p:ext uri="{BB962C8B-B14F-4D97-AF65-F5344CB8AC3E}">
        <p14:creationId xmlns:p14="http://schemas.microsoft.com/office/powerpoint/2010/main" val="254325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to study the FEVS came from our former group member Michael Kim who brought this idea to our group. His agency was interested in understanding more about why people leave the federal service, or conversely what makes people stay. We all knew we wanted to work with a tabular data set and we thought that the FEVS would give us a good opportunity to learn Python and other elements of machine learning while answering a practical question. </a:t>
            </a:r>
          </a:p>
        </p:txBody>
      </p:sp>
      <p:sp>
        <p:nvSpPr>
          <p:cNvPr id="4" name="Slide Number Placeholder 3"/>
          <p:cNvSpPr>
            <a:spLocks noGrp="1"/>
          </p:cNvSpPr>
          <p:nvPr>
            <p:ph type="sldNum" sz="quarter" idx="5"/>
          </p:nvPr>
        </p:nvSpPr>
        <p:spPr/>
        <p:txBody>
          <a:bodyPr/>
          <a:lstStyle/>
          <a:p>
            <a:fld id="{F871E33E-517B-45F9-BF3E-7CCBB13D5285}" type="slidenum">
              <a:rPr lang="en-US" smtClean="0"/>
              <a:t>3</a:t>
            </a:fld>
            <a:endParaRPr lang="en-US" dirty="0"/>
          </a:p>
        </p:txBody>
      </p:sp>
    </p:spTree>
    <p:extLst>
      <p:ext uri="{BB962C8B-B14F-4D97-AF65-F5344CB8AC3E}">
        <p14:creationId xmlns:p14="http://schemas.microsoft.com/office/powerpoint/2010/main" val="398259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30</a:t>
            </a:fld>
            <a:endParaRPr lang="en-US" dirty="0"/>
          </a:p>
        </p:txBody>
      </p:sp>
    </p:spTree>
    <p:extLst>
      <p:ext uri="{BB962C8B-B14F-4D97-AF65-F5344CB8AC3E}">
        <p14:creationId xmlns:p14="http://schemas.microsoft.com/office/powerpoint/2010/main" val="229612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31</a:t>
            </a:fld>
            <a:endParaRPr lang="en-US" dirty="0"/>
          </a:p>
        </p:txBody>
      </p:sp>
    </p:spTree>
    <p:extLst>
      <p:ext uri="{BB962C8B-B14F-4D97-AF65-F5344CB8AC3E}">
        <p14:creationId xmlns:p14="http://schemas.microsoft.com/office/powerpoint/2010/main" val="3294313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32</a:t>
            </a:fld>
            <a:endParaRPr lang="en-US" dirty="0"/>
          </a:p>
        </p:txBody>
      </p:sp>
    </p:spTree>
    <p:extLst>
      <p:ext uri="{BB962C8B-B14F-4D97-AF65-F5344CB8AC3E}">
        <p14:creationId xmlns:p14="http://schemas.microsoft.com/office/powerpoint/2010/main" val="2427700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33</a:t>
            </a:fld>
            <a:endParaRPr lang="en-US" dirty="0"/>
          </a:p>
        </p:txBody>
      </p:sp>
    </p:spTree>
    <p:extLst>
      <p:ext uri="{BB962C8B-B14F-4D97-AF65-F5344CB8AC3E}">
        <p14:creationId xmlns:p14="http://schemas.microsoft.com/office/powerpoint/2010/main" val="1466825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34</a:t>
            </a:fld>
            <a:endParaRPr lang="en-US" dirty="0"/>
          </a:p>
        </p:txBody>
      </p:sp>
    </p:spTree>
    <p:extLst>
      <p:ext uri="{BB962C8B-B14F-4D97-AF65-F5344CB8AC3E}">
        <p14:creationId xmlns:p14="http://schemas.microsoft.com/office/powerpoint/2010/main" val="3113739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35</a:t>
            </a:fld>
            <a:endParaRPr lang="en-US" dirty="0"/>
          </a:p>
        </p:txBody>
      </p:sp>
    </p:spTree>
    <p:extLst>
      <p:ext uri="{BB962C8B-B14F-4D97-AF65-F5344CB8AC3E}">
        <p14:creationId xmlns:p14="http://schemas.microsoft.com/office/powerpoint/2010/main" val="4052881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36</a:t>
            </a:fld>
            <a:endParaRPr lang="en-US" dirty="0"/>
          </a:p>
        </p:txBody>
      </p:sp>
    </p:spTree>
    <p:extLst>
      <p:ext uri="{BB962C8B-B14F-4D97-AF65-F5344CB8AC3E}">
        <p14:creationId xmlns:p14="http://schemas.microsoft.com/office/powerpoint/2010/main" val="687211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Higher F1 score, best performance, lower errors compared to others</a:t>
            </a:r>
            <a:endParaRPr lang="en-US"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37</a:t>
            </a:fld>
            <a:endParaRPr lang="en-US" dirty="0"/>
          </a:p>
        </p:txBody>
      </p:sp>
    </p:spTree>
    <p:extLst>
      <p:ext uri="{BB962C8B-B14F-4D97-AF65-F5344CB8AC3E}">
        <p14:creationId xmlns:p14="http://schemas.microsoft.com/office/powerpoint/2010/main" val="2624541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38</a:t>
            </a:fld>
            <a:endParaRPr lang="en-US" dirty="0"/>
          </a:p>
        </p:txBody>
      </p:sp>
    </p:spTree>
    <p:extLst>
      <p:ext uri="{BB962C8B-B14F-4D97-AF65-F5344CB8AC3E}">
        <p14:creationId xmlns:p14="http://schemas.microsoft.com/office/powerpoint/2010/main" val="2693174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39</a:t>
            </a:fld>
            <a:endParaRPr lang="en-US" dirty="0"/>
          </a:p>
        </p:txBody>
      </p:sp>
    </p:spTree>
    <p:extLst>
      <p:ext uri="{BB962C8B-B14F-4D97-AF65-F5344CB8AC3E}">
        <p14:creationId xmlns:p14="http://schemas.microsoft.com/office/powerpoint/2010/main" val="90432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Office of Personnel Management or OPM invites all US government employees to participate in the FEVS every year. The OPM describes the FEVS as an organizational climate survey that assesses how employees experience their agency and its leadership. For this project we studied the years 2016 to 2020.</a:t>
            </a:r>
          </a:p>
        </p:txBody>
      </p:sp>
      <p:sp>
        <p:nvSpPr>
          <p:cNvPr id="4" name="Slide Number Placeholder 3"/>
          <p:cNvSpPr>
            <a:spLocks noGrp="1"/>
          </p:cNvSpPr>
          <p:nvPr>
            <p:ph type="sldNum" sz="quarter" idx="5"/>
          </p:nvPr>
        </p:nvSpPr>
        <p:spPr/>
        <p:txBody>
          <a:bodyPr/>
          <a:lstStyle/>
          <a:p>
            <a:fld id="{F871E33E-517B-45F9-BF3E-7CCBB13D5285}" type="slidenum">
              <a:rPr lang="en-US" smtClean="0"/>
              <a:t>4</a:t>
            </a:fld>
            <a:endParaRPr lang="en-US" dirty="0"/>
          </a:p>
        </p:txBody>
      </p:sp>
    </p:spTree>
    <p:extLst>
      <p:ext uri="{BB962C8B-B14F-4D97-AF65-F5344CB8AC3E}">
        <p14:creationId xmlns:p14="http://schemas.microsoft.com/office/powerpoint/2010/main" val="112810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did we go from 17 to 23 features? We had 13 core questions plus + 4 demographic variables that were one hot encoded for a total of 23 columns.</a:t>
            </a:r>
          </a:p>
          <a:p>
            <a:r>
              <a:rPr lang="en-US" b="1" dirty="0"/>
              <a:t>There are some demographic variables in our final results, but we want to focus on the 13 non-demographic variables in our conclusion.</a:t>
            </a:r>
          </a:p>
          <a:p>
            <a:r>
              <a:rPr lang="en-US" dirty="0"/>
              <a:t>1. Because demographics were label enocoded (binary) before ML, only one “option” for a demographic question (e.g., “227B”) was ranked in feature importances, yet when we did the next iteration with reduced features through the model, we included all answers for that question (e.g., A, B, C). I was fearful of one option being overrepresented; however, in hindsight we may have oversampled demographic questions in our final feature set when demographics really aren’t that impactful.</a:t>
            </a:r>
          </a:p>
          <a:p>
            <a:r>
              <a:rPr lang="en-US" dirty="0"/>
              <a:t>2. None of the indexes include demographic questions, so demographics are not important for our secondary goal of evaluating the predictive nature of the Indexes for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40</a:t>
            </a:fld>
            <a:endParaRPr lang="en-US" dirty="0"/>
          </a:p>
        </p:txBody>
      </p:sp>
    </p:spTree>
    <p:extLst>
      <p:ext uri="{BB962C8B-B14F-4D97-AF65-F5344CB8AC3E}">
        <p14:creationId xmlns:p14="http://schemas.microsoft.com/office/powerpoint/2010/main" val="3690942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identified the top features that could predict "stay or go," we went back to data analysis to take a closer look at the relationship between these factors and intent to leave.</a:t>
            </a:r>
          </a:p>
        </p:txBody>
      </p:sp>
      <p:sp>
        <p:nvSpPr>
          <p:cNvPr id="4" name="Slide Number Placeholder 3"/>
          <p:cNvSpPr>
            <a:spLocks noGrp="1"/>
          </p:cNvSpPr>
          <p:nvPr>
            <p:ph type="sldNum" sz="quarter" idx="5"/>
          </p:nvPr>
        </p:nvSpPr>
        <p:spPr/>
        <p:txBody>
          <a:bodyPr/>
          <a:lstStyle/>
          <a:p>
            <a:fld id="{F871E33E-517B-45F9-BF3E-7CCBB13D5285}" type="slidenum">
              <a:rPr lang="en-US" smtClean="0"/>
              <a:t>41</a:t>
            </a:fld>
            <a:endParaRPr lang="en-US" dirty="0"/>
          </a:p>
        </p:txBody>
      </p:sp>
    </p:spTree>
    <p:extLst>
      <p:ext uri="{BB962C8B-B14F-4D97-AF65-F5344CB8AC3E}">
        <p14:creationId xmlns:p14="http://schemas.microsoft.com/office/powerpoint/2010/main" val="1738937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our list of feature importances were the four questions that make up the global satisfaction index: job satisfaction, satisfaction with one's pay, satisfaction with one's organization, and whether an employee recommends their agency as a good place to work. Those who answered more 1s, 2s, and 3s, proportionally, on these questions are those who are more likely to express intent to Go. Looking at the graph that extra column is the NaNs that were filled with the mean of the column.</a:t>
            </a:r>
          </a:p>
          <a:p>
            <a:endParaRPr lang="en-US" dirty="0"/>
          </a:p>
          <a:p>
            <a:r>
              <a:rPr lang="en-US" b="1" dirty="0"/>
              <a:t>There are 4 total GSI questions. </a:t>
            </a:r>
          </a:p>
          <a:p>
            <a:r>
              <a:rPr lang="en-US" b="1" dirty="0"/>
              <a:t>Our features had a total of 4 GSI questions (100%) in our top 13 (in our top 8, in fact). </a:t>
            </a:r>
            <a:r>
              <a:rPr lang="en-US" b="1" i="1" u="sng" dirty="0"/>
              <a:t>(Adam: this is key)</a:t>
            </a: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42</a:t>
            </a:fld>
            <a:endParaRPr lang="en-US" dirty="0"/>
          </a:p>
        </p:txBody>
      </p:sp>
    </p:spTree>
    <p:extLst>
      <p:ext uri="{BB962C8B-B14F-4D97-AF65-F5344CB8AC3E}">
        <p14:creationId xmlns:p14="http://schemas.microsoft.com/office/powerpoint/2010/main" val="2978042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high on our feature importances are 8, or half of, the 16 questions that comprise the congressional mandated annual employee survey or AES.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of these overlap with the GSI.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unique ones here include questions about talents, recognition, workload, and even whether this survey will have an impact</a:t>
            </a:r>
          </a:p>
        </p:txBody>
      </p:sp>
      <p:sp>
        <p:nvSpPr>
          <p:cNvPr id="4" name="Slide Number Placeholder 3"/>
          <p:cNvSpPr>
            <a:spLocks noGrp="1"/>
          </p:cNvSpPr>
          <p:nvPr>
            <p:ph type="sldNum" sz="quarter" idx="5"/>
          </p:nvPr>
        </p:nvSpPr>
        <p:spPr/>
        <p:txBody>
          <a:bodyPr/>
          <a:lstStyle/>
          <a:p>
            <a:fld id="{F871E33E-517B-45F9-BF3E-7CCBB13D5285}" type="slidenum">
              <a:rPr lang="en-US" smtClean="0"/>
              <a:t>43</a:t>
            </a:fld>
            <a:endParaRPr lang="en-US" dirty="0"/>
          </a:p>
        </p:txBody>
      </p:sp>
    </p:spTree>
    <p:extLst>
      <p:ext uri="{BB962C8B-B14F-4D97-AF65-F5344CB8AC3E}">
        <p14:creationId xmlns:p14="http://schemas.microsoft.com/office/powerpoint/2010/main" val="3779955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additional questions appeared in our top features, having to do with one's rating of their supervisor, feeling accomplished at work, and being encouraged to innovate. Again, employees who selected stay and those who indicated go may have answered all five options, but those who expressed intent to Go selected 1s, 2s, and 3s more often than those who indicated Stay.</a:t>
            </a:r>
          </a:p>
        </p:txBody>
      </p:sp>
      <p:sp>
        <p:nvSpPr>
          <p:cNvPr id="4" name="Slide Number Placeholder 3"/>
          <p:cNvSpPr>
            <a:spLocks noGrp="1"/>
          </p:cNvSpPr>
          <p:nvPr>
            <p:ph type="sldNum" sz="quarter" idx="5"/>
          </p:nvPr>
        </p:nvSpPr>
        <p:spPr/>
        <p:txBody>
          <a:bodyPr/>
          <a:lstStyle/>
          <a:p>
            <a:fld id="{F871E33E-517B-45F9-BF3E-7CCBB13D5285}" type="slidenum">
              <a:rPr lang="en-US" smtClean="0"/>
              <a:t>44</a:t>
            </a:fld>
            <a:endParaRPr lang="en-US" dirty="0"/>
          </a:p>
        </p:txBody>
      </p:sp>
    </p:spTree>
    <p:extLst>
      <p:ext uri="{BB962C8B-B14F-4D97-AF65-F5344CB8AC3E}">
        <p14:creationId xmlns:p14="http://schemas.microsoft.com/office/powerpoint/2010/main" val="4227730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When we looked at the demographic variables we did not necessarily see that supervisor status, for example, played a critical role in predicting intent to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45</a:t>
            </a:fld>
            <a:endParaRPr lang="en-US" dirty="0"/>
          </a:p>
        </p:txBody>
      </p:sp>
    </p:spTree>
    <p:extLst>
      <p:ext uri="{BB962C8B-B14F-4D97-AF65-F5344CB8AC3E}">
        <p14:creationId xmlns:p14="http://schemas.microsoft.com/office/powerpoint/2010/main" val="859906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Similarly, we did not see that education level contributed all that much to one's selection of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46</a:t>
            </a:fld>
            <a:endParaRPr lang="en-US" dirty="0"/>
          </a:p>
        </p:txBody>
      </p:sp>
    </p:spTree>
    <p:extLst>
      <p:ext uri="{BB962C8B-B14F-4D97-AF65-F5344CB8AC3E}">
        <p14:creationId xmlns:p14="http://schemas.microsoft.com/office/powerpoint/2010/main" val="1767214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Reflecting now on our primary project goal we think we can say that yes by analyzing the FEVS data using machine learning we were able to identify the most important factors that can predict an employees intent to leave.</a:t>
            </a:r>
          </a:p>
        </p:txBody>
      </p:sp>
      <p:sp>
        <p:nvSpPr>
          <p:cNvPr id="4" name="Slide Number Placeholder 3"/>
          <p:cNvSpPr>
            <a:spLocks noGrp="1"/>
          </p:cNvSpPr>
          <p:nvPr>
            <p:ph type="sldNum" sz="quarter" idx="5"/>
          </p:nvPr>
        </p:nvSpPr>
        <p:spPr/>
        <p:txBody>
          <a:bodyPr/>
          <a:lstStyle/>
          <a:p>
            <a:fld id="{F871E33E-517B-45F9-BF3E-7CCBB13D5285}" type="slidenum">
              <a:rPr lang="en-US" smtClean="0"/>
              <a:t>47</a:t>
            </a:fld>
            <a:endParaRPr lang="en-US" dirty="0"/>
          </a:p>
        </p:txBody>
      </p:sp>
    </p:spTree>
    <p:extLst>
      <p:ext uri="{BB962C8B-B14F-4D97-AF65-F5344CB8AC3E}">
        <p14:creationId xmlns:p14="http://schemas.microsoft.com/office/powerpoint/2010/main" val="2104612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also able to validate the Global Satisfaction Index as a good predictor of intent to leave, as 100% of those questions showed up at the top of our feature importances. Additionally, half of the questions that are supposed to be included in the Annual Employee Survey can also be good predictors of intent to leave. On the other hand, we found no support for the Employee Engagement Index's ability to predict intent to leave.</a:t>
            </a:r>
          </a:p>
          <a:p>
            <a:r>
              <a:rPr lang="en-US" dirty="0"/>
              <a:t>As for developing a web survey or an app we did run out of time before being able to entertain the possibility but we still think it would be a good idea to try</a:t>
            </a:r>
          </a:p>
        </p:txBody>
      </p:sp>
      <p:sp>
        <p:nvSpPr>
          <p:cNvPr id="4" name="Slide Number Placeholder 3"/>
          <p:cNvSpPr>
            <a:spLocks noGrp="1"/>
          </p:cNvSpPr>
          <p:nvPr>
            <p:ph type="sldNum" sz="quarter" idx="5"/>
          </p:nvPr>
        </p:nvSpPr>
        <p:spPr/>
        <p:txBody>
          <a:bodyPr/>
          <a:lstStyle/>
          <a:p>
            <a:fld id="{F871E33E-517B-45F9-BF3E-7CCBB13D5285}" type="slidenum">
              <a:rPr lang="en-US" smtClean="0"/>
              <a:t>48</a:t>
            </a:fld>
            <a:endParaRPr lang="en-US" dirty="0"/>
          </a:p>
        </p:txBody>
      </p:sp>
    </p:spTree>
    <p:extLst>
      <p:ext uri="{BB962C8B-B14F-4D97-AF65-F5344CB8AC3E}">
        <p14:creationId xmlns:p14="http://schemas.microsoft.com/office/powerpoint/2010/main" val="2989455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very practical application that we were seeking from this project we would recommend to the OPM that the best options for predicting whether employees will say they intend to leave are the Global Satisfaction Index and the answers to all four of those questions, and also answers to eight out of the 16 Annual Employee Survey questions. We would also recommend that the Employee Engagement Index is not as useful for predicting Intent To Leave as only four of the EEI questions made it into our top 13, and even those were in our bottom eight.</a:t>
            </a:r>
          </a:p>
        </p:txBody>
      </p:sp>
      <p:sp>
        <p:nvSpPr>
          <p:cNvPr id="4" name="Slide Number Placeholder 3"/>
          <p:cNvSpPr>
            <a:spLocks noGrp="1"/>
          </p:cNvSpPr>
          <p:nvPr>
            <p:ph type="sldNum" sz="quarter" idx="5"/>
          </p:nvPr>
        </p:nvSpPr>
        <p:spPr/>
        <p:txBody>
          <a:bodyPr/>
          <a:lstStyle/>
          <a:p>
            <a:fld id="{F871E33E-517B-45F9-BF3E-7CCBB13D5285}" type="slidenum">
              <a:rPr lang="en-US" smtClean="0"/>
              <a:t>49</a:t>
            </a:fld>
            <a:endParaRPr lang="en-US" dirty="0"/>
          </a:p>
        </p:txBody>
      </p:sp>
    </p:spTree>
    <p:extLst>
      <p:ext uri="{BB962C8B-B14F-4D97-AF65-F5344CB8AC3E}">
        <p14:creationId xmlns:p14="http://schemas.microsoft.com/office/powerpoint/2010/main" val="86726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examine why employees would decide to leave or stay we focused on one particular question that is asked every year but that is not necessarily analyzed in any formal way each year. The question is: "are you considering leaving your organization within the next year and if so why?" As you can see from our hypothesis we were interested in analyzing FEVS data using machine learning to identify the factors that would predict someone answering yes to that third option, to take another job outside the federal government. We nicknamed this option "leave."</a:t>
            </a:r>
          </a:p>
        </p:txBody>
      </p:sp>
      <p:sp>
        <p:nvSpPr>
          <p:cNvPr id="4" name="Slide Number Placeholder 3"/>
          <p:cNvSpPr>
            <a:spLocks noGrp="1"/>
          </p:cNvSpPr>
          <p:nvPr>
            <p:ph type="sldNum" sz="quarter" idx="5"/>
          </p:nvPr>
        </p:nvSpPr>
        <p:spPr/>
        <p:txBody>
          <a:bodyPr/>
          <a:lstStyle/>
          <a:p>
            <a:fld id="{F871E33E-517B-45F9-BF3E-7CCBB13D5285}" type="slidenum">
              <a:rPr lang="en-US" smtClean="0"/>
              <a:t>5</a:t>
            </a:fld>
            <a:endParaRPr lang="en-US" dirty="0"/>
          </a:p>
        </p:txBody>
      </p:sp>
    </p:spTree>
    <p:extLst>
      <p:ext uri="{BB962C8B-B14F-4D97-AF65-F5344CB8AC3E}">
        <p14:creationId xmlns:p14="http://schemas.microsoft.com/office/powerpoint/2010/main" val="601563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project, there are limitations to our claims. First, we acknowledge that due to processing power we worked primarily with sample data. However, as Joy showed the scores did not necessarily improve as we increased the sample size.</a:t>
            </a:r>
          </a:p>
          <a:p>
            <a:endParaRPr lang="en-US" dirty="0"/>
          </a:p>
          <a:p>
            <a:r>
              <a:rPr lang="en-US" dirty="0"/>
              <a:t>By including Retire and Transfer with Leave in Go, we may have diluted the data such that the "Quits" rete might not be the right comparative metric. We might need to compare our results to something more like "total separations."</a:t>
            </a:r>
          </a:p>
          <a:p>
            <a:endParaRPr lang="en-US" dirty="0"/>
          </a:p>
          <a:p>
            <a:r>
              <a:rPr lang="en-US" dirty="0"/>
              <a:t>Finally, we did not use a weighting variable that adjusted for agency size and response rates, so our conclusions are really only generalizable to the federal government as a whole. </a:t>
            </a:r>
          </a:p>
        </p:txBody>
      </p:sp>
      <p:sp>
        <p:nvSpPr>
          <p:cNvPr id="4" name="Slide Number Placeholder 3"/>
          <p:cNvSpPr>
            <a:spLocks noGrp="1"/>
          </p:cNvSpPr>
          <p:nvPr>
            <p:ph type="sldNum" sz="quarter" idx="5"/>
          </p:nvPr>
        </p:nvSpPr>
        <p:spPr/>
        <p:txBody>
          <a:bodyPr/>
          <a:lstStyle/>
          <a:p>
            <a:fld id="{F871E33E-517B-45F9-BF3E-7CCBB13D5285}" type="slidenum">
              <a:rPr lang="en-US" smtClean="0"/>
              <a:t>50</a:t>
            </a:fld>
            <a:endParaRPr lang="en-US" dirty="0"/>
          </a:p>
        </p:txBody>
      </p:sp>
    </p:spTree>
    <p:extLst>
      <p:ext uri="{BB962C8B-B14F-4D97-AF65-F5344CB8AC3E}">
        <p14:creationId xmlns:p14="http://schemas.microsoft.com/office/powerpoint/2010/main" val="3528809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work with that weighting variable in the future to break out results by agency.</a:t>
            </a:r>
          </a:p>
          <a:p>
            <a:r>
              <a:rPr lang="en-US" dirty="0"/>
              <a:t>We could also take a closer look at questions about leaving that were asked specifically with respect to the Shutdown in 2019 and the Pandemic in 2020.</a:t>
            </a:r>
          </a:p>
        </p:txBody>
      </p:sp>
      <p:sp>
        <p:nvSpPr>
          <p:cNvPr id="4" name="Slide Number Placeholder 3"/>
          <p:cNvSpPr>
            <a:spLocks noGrp="1"/>
          </p:cNvSpPr>
          <p:nvPr>
            <p:ph type="sldNum" sz="quarter" idx="5"/>
          </p:nvPr>
        </p:nvSpPr>
        <p:spPr/>
        <p:txBody>
          <a:bodyPr/>
          <a:lstStyle/>
          <a:p>
            <a:fld id="{F871E33E-517B-45F9-BF3E-7CCBB13D5285}" type="slidenum">
              <a:rPr lang="en-US" smtClean="0"/>
              <a:t>51</a:t>
            </a:fld>
            <a:endParaRPr lang="en-US" dirty="0"/>
          </a:p>
        </p:txBody>
      </p:sp>
    </p:spTree>
    <p:extLst>
      <p:ext uri="{BB962C8B-B14F-4D97-AF65-F5344CB8AC3E}">
        <p14:creationId xmlns:p14="http://schemas.microsoft.com/office/powerpoint/2010/main" val="1990832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Reflecting on the project as a whole, Joy and I learned a few lessons we'd like to share. First, there were more demographic questions asked, and answer options give, that were somewhat aggregated in the data set. We might try harder in the future to obtain the raw data set. Second, as I mentioned, we appreciated learning about SQL and Snowflake and so we might like to work on a project in the future that uses a database more extensively for querying.</a:t>
            </a:r>
          </a:p>
          <a:p>
            <a:r>
              <a:rPr lang="en-US" dirty="0"/>
              <a:t>Joy will cover lessons we learned about data science in general.</a:t>
            </a:r>
          </a:p>
        </p:txBody>
      </p:sp>
      <p:sp>
        <p:nvSpPr>
          <p:cNvPr id="4" name="Slide Number Placeholder 3"/>
          <p:cNvSpPr>
            <a:spLocks noGrp="1"/>
          </p:cNvSpPr>
          <p:nvPr>
            <p:ph type="sldNum" sz="quarter" idx="5"/>
          </p:nvPr>
        </p:nvSpPr>
        <p:spPr/>
        <p:txBody>
          <a:bodyPr/>
          <a:lstStyle/>
          <a:p>
            <a:fld id="{F871E33E-517B-45F9-BF3E-7CCBB13D5285}" type="slidenum">
              <a:rPr lang="en-US" smtClean="0"/>
              <a:t>52</a:t>
            </a:fld>
            <a:endParaRPr lang="en-US" dirty="0"/>
          </a:p>
        </p:txBody>
      </p:sp>
    </p:spTree>
    <p:extLst>
      <p:ext uri="{BB962C8B-B14F-4D97-AF65-F5344CB8AC3E}">
        <p14:creationId xmlns:p14="http://schemas.microsoft.com/office/powerpoint/2010/main" val="2808128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53</a:t>
            </a:fld>
            <a:endParaRPr lang="en-US" dirty="0"/>
          </a:p>
        </p:txBody>
      </p:sp>
    </p:spTree>
    <p:extLst>
      <p:ext uri="{BB962C8B-B14F-4D97-AF65-F5344CB8AC3E}">
        <p14:creationId xmlns:p14="http://schemas.microsoft.com/office/powerpoint/2010/main" val="4265306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happy to take any questions that you have.</a:t>
            </a:r>
          </a:p>
        </p:txBody>
      </p:sp>
      <p:sp>
        <p:nvSpPr>
          <p:cNvPr id="4" name="Slide Number Placeholder 3"/>
          <p:cNvSpPr>
            <a:spLocks noGrp="1"/>
          </p:cNvSpPr>
          <p:nvPr>
            <p:ph type="sldNum" sz="quarter" idx="5"/>
          </p:nvPr>
        </p:nvSpPr>
        <p:spPr/>
        <p:txBody>
          <a:bodyPr/>
          <a:lstStyle/>
          <a:p>
            <a:fld id="{F871E33E-517B-45F9-BF3E-7CCBB13D5285}" type="slidenum">
              <a:rPr lang="en-US" smtClean="0"/>
              <a:t>54</a:t>
            </a:fld>
            <a:endParaRPr lang="en-US" dirty="0"/>
          </a:p>
        </p:txBody>
      </p:sp>
    </p:spTree>
    <p:extLst>
      <p:ext uri="{BB962C8B-B14F-4D97-AF65-F5344CB8AC3E}">
        <p14:creationId xmlns:p14="http://schemas.microsoft.com/office/powerpoint/2010/main" val="318973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p:txBody>
      </p:sp>
      <p:sp>
        <p:nvSpPr>
          <p:cNvPr id="4" name="Slide Number Placeholder 3"/>
          <p:cNvSpPr>
            <a:spLocks noGrp="1"/>
          </p:cNvSpPr>
          <p:nvPr>
            <p:ph type="sldNum" sz="quarter" idx="5"/>
          </p:nvPr>
        </p:nvSpPr>
        <p:spPr/>
        <p:txBody>
          <a:bodyPr/>
          <a:lstStyle/>
          <a:p>
            <a:fld id="{F871E33E-517B-45F9-BF3E-7CCBB13D5285}" type="slidenum">
              <a:rPr lang="en-US" smtClean="0"/>
              <a:t>55</a:t>
            </a:fld>
            <a:endParaRPr lang="en-US" dirty="0"/>
          </a:p>
        </p:txBody>
      </p:sp>
    </p:spTree>
    <p:extLst>
      <p:ext uri="{BB962C8B-B14F-4D97-AF65-F5344CB8AC3E}">
        <p14:creationId xmlns:p14="http://schemas.microsoft.com/office/powerpoint/2010/main" val="3734165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56</a:t>
            </a:fld>
            <a:endParaRPr lang="en-US" dirty="0"/>
          </a:p>
        </p:txBody>
      </p:sp>
    </p:spTree>
    <p:extLst>
      <p:ext uri="{BB962C8B-B14F-4D97-AF65-F5344CB8AC3E}">
        <p14:creationId xmlns:p14="http://schemas.microsoft.com/office/powerpoint/2010/main" val="328104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57</a:t>
            </a:fld>
            <a:endParaRPr lang="en-US" dirty="0"/>
          </a:p>
        </p:txBody>
      </p:sp>
    </p:spTree>
    <p:extLst>
      <p:ext uri="{BB962C8B-B14F-4D97-AF65-F5344CB8AC3E}">
        <p14:creationId xmlns:p14="http://schemas.microsoft.com/office/powerpoint/2010/main" val="72189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58</a:t>
            </a:fld>
            <a:endParaRPr lang="en-US" dirty="0"/>
          </a:p>
        </p:txBody>
      </p:sp>
    </p:spTree>
    <p:extLst>
      <p:ext uri="{BB962C8B-B14F-4D97-AF65-F5344CB8AC3E}">
        <p14:creationId xmlns:p14="http://schemas.microsoft.com/office/powerpoint/2010/main" val="2515873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59</a:t>
            </a:fld>
            <a:endParaRPr lang="en-US" dirty="0"/>
          </a:p>
        </p:txBody>
      </p:sp>
    </p:spTree>
    <p:extLst>
      <p:ext uri="{BB962C8B-B14F-4D97-AF65-F5344CB8AC3E}">
        <p14:creationId xmlns:p14="http://schemas.microsoft.com/office/powerpoint/2010/main" val="301442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dare say it was also one of our goals to have a little bit of fun with this project. And the more we talked about the decision to stay or the decision to go the more we were reminded of the 80s song by the clash "should I stay or should I go now?"  and so we affectionately nicknamed ourselves "team stay or go."</a:t>
            </a:r>
          </a:p>
        </p:txBody>
      </p:sp>
      <p:sp>
        <p:nvSpPr>
          <p:cNvPr id="4" name="Slide Number Placeholder 3"/>
          <p:cNvSpPr>
            <a:spLocks noGrp="1"/>
          </p:cNvSpPr>
          <p:nvPr>
            <p:ph type="sldNum" sz="quarter" idx="5"/>
          </p:nvPr>
        </p:nvSpPr>
        <p:spPr/>
        <p:txBody>
          <a:bodyPr/>
          <a:lstStyle/>
          <a:p>
            <a:fld id="{F871E33E-517B-45F9-BF3E-7CCBB13D5285}" type="slidenum">
              <a:rPr lang="en-US" smtClean="0"/>
              <a:t>6</a:t>
            </a:fld>
            <a:endParaRPr lang="en-US" dirty="0"/>
          </a:p>
        </p:txBody>
      </p:sp>
    </p:spTree>
    <p:extLst>
      <p:ext uri="{BB962C8B-B14F-4D97-AF65-F5344CB8AC3E}">
        <p14:creationId xmlns:p14="http://schemas.microsoft.com/office/powerpoint/2010/main" val="38236874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60</a:t>
            </a:fld>
            <a:endParaRPr lang="en-US" dirty="0"/>
          </a:p>
        </p:txBody>
      </p:sp>
    </p:spTree>
    <p:extLst>
      <p:ext uri="{BB962C8B-B14F-4D97-AF65-F5344CB8AC3E}">
        <p14:creationId xmlns:p14="http://schemas.microsoft.com/office/powerpoint/2010/main" val="5037909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61</a:t>
            </a:fld>
            <a:endParaRPr lang="en-US" dirty="0"/>
          </a:p>
        </p:txBody>
      </p:sp>
    </p:spTree>
    <p:extLst>
      <p:ext uri="{BB962C8B-B14F-4D97-AF65-F5344CB8AC3E}">
        <p14:creationId xmlns:p14="http://schemas.microsoft.com/office/powerpoint/2010/main" val="1699386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at the bottom looks similar to the other distributions, so I could see why comparing EEI and Leave would have good face validity. But most of the 15 EEI features were not in our top 13. In fact, only four got picked up, and they were in our bottom 8. EEI might be valid to measure for other reasons (like, whether employees are engaged) but if you actually want to be able to predict if people are going to leave, then you need to look at other factors.</a:t>
            </a:r>
          </a:p>
        </p:txBody>
      </p:sp>
      <p:sp>
        <p:nvSpPr>
          <p:cNvPr id="4" name="Slide Number Placeholder 3"/>
          <p:cNvSpPr>
            <a:spLocks noGrp="1"/>
          </p:cNvSpPr>
          <p:nvPr>
            <p:ph type="sldNum" sz="quarter" idx="5"/>
          </p:nvPr>
        </p:nvSpPr>
        <p:spPr/>
        <p:txBody>
          <a:bodyPr/>
          <a:lstStyle/>
          <a:p>
            <a:fld id="{F871E33E-517B-45F9-BF3E-7CCBB13D5285}" type="slidenum">
              <a:rPr lang="en-US" smtClean="0"/>
              <a:t>62</a:t>
            </a:fld>
            <a:endParaRPr lang="en-US" dirty="0"/>
          </a:p>
        </p:txBody>
      </p:sp>
    </p:spTree>
    <p:extLst>
      <p:ext uri="{BB962C8B-B14F-4D97-AF65-F5344CB8AC3E}">
        <p14:creationId xmlns:p14="http://schemas.microsoft.com/office/powerpoint/2010/main" val="1248432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non-supervisors (not supervisors) are more likely to answer go and that supervisors and non-supervisors are staying. </a:t>
            </a:r>
          </a:p>
          <a:p>
            <a:r>
              <a:rPr lang="en-US" i="1" dirty="0"/>
              <a:t>Jennifer: I still don’t get this, even when I scale the chart.</a:t>
            </a:r>
          </a:p>
        </p:txBody>
      </p:sp>
      <p:sp>
        <p:nvSpPr>
          <p:cNvPr id="4" name="Slide Number Placeholder 3"/>
          <p:cNvSpPr>
            <a:spLocks noGrp="1"/>
          </p:cNvSpPr>
          <p:nvPr>
            <p:ph type="sldNum" sz="quarter" idx="5"/>
          </p:nvPr>
        </p:nvSpPr>
        <p:spPr/>
        <p:txBody>
          <a:bodyPr/>
          <a:lstStyle/>
          <a:p>
            <a:fld id="{F871E33E-517B-45F9-BF3E-7CCBB13D5285}" type="slidenum">
              <a:rPr lang="en-US" smtClean="0"/>
              <a:t>63</a:t>
            </a:fld>
            <a:endParaRPr lang="en-US" dirty="0"/>
          </a:p>
        </p:txBody>
      </p:sp>
    </p:spTree>
    <p:extLst>
      <p:ext uri="{BB962C8B-B14F-4D97-AF65-F5344CB8AC3E}">
        <p14:creationId xmlns:p14="http://schemas.microsoft.com/office/powerpoint/2010/main" val="7981609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I'll take a look at the notebook, I'm not sure, you might want to take this out.  If these are accurate, then I see that education doesn't factor much into stay/go which would be a cool insight.</a:t>
            </a:r>
          </a:p>
          <a:p>
            <a:r>
              <a:rPr lang="en-US" i="1" dirty="0"/>
              <a:t>Adam: Thinking more about that education slide, I think that is the way it falls more educated are more likely to go.  An interesting finding.</a:t>
            </a:r>
          </a:p>
        </p:txBody>
      </p:sp>
      <p:sp>
        <p:nvSpPr>
          <p:cNvPr id="4" name="Slide Number Placeholder 3"/>
          <p:cNvSpPr>
            <a:spLocks noGrp="1"/>
          </p:cNvSpPr>
          <p:nvPr>
            <p:ph type="sldNum" sz="quarter" idx="5"/>
          </p:nvPr>
        </p:nvSpPr>
        <p:spPr/>
        <p:txBody>
          <a:bodyPr/>
          <a:lstStyle/>
          <a:p>
            <a:fld id="{F871E33E-517B-45F9-BF3E-7CCBB13D5285}" type="slidenum">
              <a:rPr lang="en-US" smtClean="0"/>
              <a:t>64</a:t>
            </a:fld>
            <a:endParaRPr lang="en-US" dirty="0"/>
          </a:p>
        </p:txBody>
      </p:sp>
    </p:spTree>
    <p:extLst>
      <p:ext uri="{BB962C8B-B14F-4D97-AF65-F5344CB8AC3E}">
        <p14:creationId xmlns:p14="http://schemas.microsoft.com/office/powerpoint/2010/main" val="2172895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Adam: This is a feature selection/EDA slide.  Interesting insight.  When you're talking about it highlight the features and how it contrasts with the features on the previous slide.</a:t>
            </a:r>
          </a:p>
          <a:p>
            <a:r>
              <a:rPr lang="en-US" dirty="0"/>
              <a:t>We’re calling this out because these were five other questions in the required annual employee survey. With three out of the four from the previous slide and these five, these eight slides are half of the 16 Congress mandated questions for federal employees. OPM probably needs to keep the other eight to measure other outcomes, but these eight will give you a good sense of intended workforce churn.</a:t>
            </a:r>
          </a:p>
        </p:txBody>
      </p:sp>
      <p:sp>
        <p:nvSpPr>
          <p:cNvPr id="4" name="Slide Number Placeholder 3"/>
          <p:cNvSpPr>
            <a:spLocks noGrp="1"/>
          </p:cNvSpPr>
          <p:nvPr>
            <p:ph type="sldNum" sz="quarter" idx="5"/>
          </p:nvPr>
        </p:nvSpPr>
        <p:spPr/>
        <p:txBody>
          <a:bodyPr/>
          <a:lstStyle/>
          <a:p>
            <a:fld id="{F871E33E-517B-45F9-BF3E-7CCBB13D5285}" type="slidenum">
              <a:rPr lang="en-US" smtClean="0"/>
              <a:t>65</a:t>
            </a:fld>
            <a:endParaRPr lang="en-US" dirty="0"/>
          </a:p>
        </p:txBody>
      </p:sp>
    </p:spTree>
    <p:extLst>
      <p:ext uri="{BB962C8B-B14F-4D97-AF65-F5344CB8AC3E}">
        <p14:creationId xmlns:p14="http://schemas.microsoft.com/office/powerpoint/2010/main" val="35524152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eight questions are half of the 16 Congress mandated questions for federal employees, and they all appeared in our top 13. OPM probably needs to keep the other eight questions to measure other things, but if you’re interested in understanding intended workforce churn, these will give you a good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(Interesting that starred questions are all “up” in 2020, signaling people less likely to express intent to leave during the pandemic. Since these are up in 2020 we should look again at actual quits in 2021 and how they trended.)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66</a:t>
            </a:fld>
            <a:endParaRPr lang="en-US" dirty="0"/>
          </a:p>
        </p:txBody>
      </p:sp>
    </p:spTree>
    <p:extLst>
      <p:ext uri="{BB962C8B-B14F-4D97-AF65-F5344CB8AC3E}">
        <p14:creationId xmlns:p14="http://schemas.microsoft.com/office/powerpoint/2010/main" val="3973269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suggest that if you are really interested in knowing who is going to leave, it’s a good idea to look at the questions that comprise GSI score as compared to any other index. By including Retire and Transfer, we may have diluted the data because “satisfied with your job” now has answers from 1-5 for Go. So the key is to compare the difference between Stay and Not-Stay. Every possible response was offered by people who intended to Stay and people who intended to Go. But the group who answered more 1s, 2s, and 3s, proportionally, is the group that is likely to Go. Looking at the graph that extra column is the NaNs that were filled with the mean of the column.</a:t>
            </a:r>
          </a:p>
          <a:p>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67</a:t>
            </a:fld>
            <a:endParaRPr lang="en-US" dirty="0"/>
          </a:p>
        </p:txBody>
      </p:sp>
    </p:spTree>
    <p:extLst>
      <p:ext uri="{BB962C8B-B14F-4D97-AF65-F5344CB8AC3E}">
        <p14:creationId xmlns:p14="http://schemas.microsoft.com/office/powerpoint/2010/main" val="54775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more serious note. We wanted to introduce something called "Indexes" that the OPM used every year to collect responses to certain questions in a numeric score so that they could track trends in those indicators every year. Two that are important for our study are the employee engagement index  ~or EEI~ and the global satisfaction index ~or GSI~. We also wanted to introduce the annual employee survey at lower right. The AES is not exactly an index but it is a collection of 16 questions that are federally mandated by Congress to be asked of all employees each year. So no matter what else is included in the FEVS  every year, those 16 questions must be there, according to Congress.</a:t>
            </a:r>
          </a:p>
        </p:txBody>
      </p:sp>
      <p:sp>
        <p:nvSpPr>
          <p:cNvPr id="4" name="Slide Number Placeholder 3"/>
          <p:cNvSpPr>
            <a:spLocks noGrp="1"/>
          </p:cNvSpPr>
          <p:nvPr>
            <p:ph type="sldNum" sz="quarter" idx="5"/>
          </p:nvPr>
        </p:nvSpPr>
        <p:spPr/>
        <p:txBody>
          <a:bodyPr/>
          <a:lstStyle/>
          <a:p>
            <a:fld id="{F871E33E-517B-45F9-BF3E-7CCBB13D5285}" type="slidenum">
              <a:rPr lang="en-US" smtClean="0"/>
              <a:t>7</a:t>
            </a:fld>
            <a:endParaRPr lang="en-US" dirty="0"/>
          </a:p>
        </p:txBody>
      </p:sp>
    </p:spTree>
    <p:extLst>
      <p:ext uri="{BB962C8B-B14F-4D97-AF65-F5344CB8AC3E}">
        <p14:creationId xmlns:p14="http://schemas.microsoft.com/office/powerpoint/2010/main" val="4119854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why we are interested in the EEI and the GSI. I mentioned earlier that the intent to leave question is asked every year but it's not necessarily called out in the OPM's annual report every year. We found two exceptions. First, in 2016, when the OPM first introduced the EEI they pointed out that EEI scores were lower among employees who expressed intent to leave and higher among those who expressed intent to stay. They repeated this claim again in 2018. I should also say that after the time period for our analysis, in 2021 the OPM associated intent to leave with low GSI scores.</a:t>
            </a:r>
          </a:p>
        </p:txBody>
      </p:sp>
      <p:sp>
        <p:nvSpPr>
          <p:cNvPr id="4" name="Slide Number Placeholder 3"/>
          <p:cNvSpPr>
            <a:spLocks noGrp="1"/>
          </p:cNvSpPr>
          <p:nvPr>
            <p:ph type="sldNum" sz="quarter" idx="5"/>
          </p:nvPr>
        </p:nvSpPr>
        <p:spPr/>
        <p:txBody>
          <a:bodyPr/>
          <a:lstStyle/>
          <a:p>
            <a:fld id="{F871E33E-517B-45F9-BF3E-7CCBB13D5285}" type="slidenum">
              <a:rPr lang="en-US" smtClean="0"/>
              <a:t>8</a:t>
            </a:fld>
            <a:endParaRPr lang="en-US" dirty="0"/>
          </a:p>
        </p:txBody>
      </p:sp>
    </p:spTree>
    <p:extLst>
      <p:ext uri="{BB962C8B-B14F-4D97-AF65-F5344CB8AC3E}">
        <p14:creationId xmlns:p14="http://schemas.microsoft.com/office/powerpoint/2010/main" val="172741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start, we wondered to what extent turnover is actually a problem for the federal government? So initially we did a quick analysis to see what is the proportion of people that answer leave. We calculated it at 3.6%. Still, not having much context for this number, we wondered if that was a lot or a little. So we decided to compare intent to leave to the Bureau of Labor Standards "Quits" rate.</a:t>
            </a:r>
          </a:p>
          <a:p>
            <a:r>
              <a:rPr lang="en-US" dirty="0"/>
              <a:t>The quits rate is the number of quits during the entire month as a percent of total employment.</a:t>
            </a:r>
          </a:p>
          <a:p>
            <a:r>
              <a:rPr lang="en-US" dirty="0"/>
              <a:t>You might remember that the time period in the middle of the pandemic was called the great resignation because people were quitting their jobs in record numbers. In December 2021, the BLS recorded the highest quits rate ever at 2.9%. That same month federal employees quit their jobs at a rate of 0.7%. We went back to the time period for the survey and we noticed that federal employees quit their jobs at even lower rates from 2016 to 2020.</a:t>
            </a:r>
          </a:p>
          <a:p>
            <a:r>
              <a:rPr lang="en-US" sz="1200" dirty="0"/>
              <a:t>As we look at these numbers we see that not only do federal employees quit their jobs at a rate lower than people in other sectors, but the fact that employees are answering this question at higher proportion than they actually quit may mean that this question may measuring something other than Intent to Leave. Like, perhaps it is measuring distress. So  even though turnover might not necessarily be as large a problem for the federal government as compared to other industries, we thought this was still a worthy question to study. Perhaps an employee's expression of intent to leave could represent an intervention opportunity for federal managers if they were to receive the data in a timely way. </a:t>
            </a:r>
            <a:endParaRPr lang="en-US" dirty="0"/>
          </a:p>
        </p:txBody>
      </p:sp>
      <p:sp>
        <p:nvSpPr>
          <p:cNvPr id="4" name="Slide Number Placeholder 3"/>
          <p:cNvSpPr>
            <a:spLocks noGrp="1"/>
          </p:cNvSpPr>
          <p:nvPr>
            <p:ph type="sldNum" sz="quarter" idx="5"/>
          </p:nvPr>
        </p:nvSpPr>
        <p:spPr/>
        <p:txBody>
          <a:bodyPr/>
          <a:lstStyle/>
          <a:p>
            <a:fld id="{F871E33E-517B-45F9-BF3E-7CCBB13D5285}" type="slidenum">
              <a:rPr lang="en-US" smtClean="0"/>
              <a:t>9</a:t>
            </a:fld>
            <a:endParaRPr lang="en-US" dirty="0"/>
          </a:p>
        </p:txBody>
      </p:sp>
    </p:spTree>
    <p:extLst>
      <p:ext uri="{BB962C8B-B14F-4D97-AF65-F5344CB8AC3E}">
        <p14:creationId xmlns:p14="http://schemas.microsoft.com/office/powerpoint/2010/main" val="3469232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273A24-443F-BF4F-9E84-84EC5EBE3C0F}"/>
              </a:ext>
            </a:extLst>
          </p:cNvPr>
          <p:cNvSpPr/>
          <p:nvPr userDrawn="1"/>
        </p:nvSpPr>
        <p:spPr>
          <a:xfrm>
            <a:off x="0" y="2269221"/>
            <a:ext cx="12192000" cy="4157892"/>
          </a:xfrm>
          <a:prstGeom prst="rect">
            <a:avLst/>
          </a:prstGeom>
          <a:solidFill>
            <a:schemeClr val="tx1"/>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endParaRPr>
          </a:p>
        </p:txBody>
      </p:sp>
      <p:sp>
        <p:nvSpPr>
          <p:cNvPr id="6" name="Oval 5">
            <a:extLst>
              <a:ext uri="{FF2B5EF4-FFF2-40B4-BE49-F238E27FC236}">
                <a16:creationId xmlns:a16="http://schemas.microsoft.com/office/drawing/2014/main" id="{F5F8200D-B3B4-4148-9C6D-568491394D5E}"/>
              </a:ext>
            </a:extLst>
          </p:cNvPr>
          <p:cNvSpPr/>
          <p:nvPr userDrawn="1"/>
        </p:nvSpPr>
        <p:spPr>
          <a:xfrm>
            <a:off x="61766" y="1326846"/>
            <a:ext cx="1369515"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729D34ED-79DE-2446-9395-DDA4722F187C}"/>
              </a:ext>
            </a:extLst>
          </p:cNvPr>
          <p:cNvSpPr/>
          <p:nvPr userDrawn="1"/>
        </p:nvSpPr>
        <p:spPr>
          <a:xfrm>
            <a:off x="2208178"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Oval 7">
            <a:extLst>
              <a:ext uri="{FF2B5EF4-FFF2-40B4-BE49-F238E27FC236}">
                <a16:creationId xmlns:a16="http://schemas.microsoft.com/office/drawing/2014/main" id="{94068D8B-FCBD-9043-A778-F9E3EB1FB9D3}"/>
              </a:ext>
            </a:extLst>
          </p:cNvPr>
          <p:cNvSpPr/>
          <p:nvPr userDrawn="1"/>
        </p:nvSpPr>
        <p:spPr>
          <a:xfrm>
            <a:off x="6483483"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Oval 9">
            <a:extLst>
              <a:ext uri="{FF2B5EF4-FFF2-40B4-BE49-F238E27FC236}">
                <a16:creationId xmlns:a16="http://schemas.microsoft.com/office/drawing/2014/main" id="{B7AA7307-0F3C-BE4F-8289-31F0B27316F2}"/>
              </a:ext>
            </a:extLst>
          </p:cNvPr>
          <p:cNvSpPr/>
          <p:nvPr userDrawn="1"/>
        </p:nvSpPr>
        <p:spPr>
          <a:xfrm>
            <a:off x="8615857"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3F985EA3-C591-1F46-B398-FF28856FDB78}"/>
              </a:ext>
            </a:extLst>
          </p:cNvPr>
          <p:cNvSpPr/>
          <p:nvPr userDrawn="1"/>
        </p:nvSpPr>
        <p:spPr>
          <a:xfrm>
            <a:off x="54864" y="1328930"/>
            <a:ext cx="1369517" cy="1369516"/>
          </a:xfrm>
          <a:prstGeom prst="ellipse">
            <a:avLst/>
          </a:prstGeom>
          <a:solidFill>
            <a:schemeClr val="accent2">
              <a:lumMod val="75000"/>
            </a:schemeClr>
          </a:solidFill>
          <a:ln w="12700">
            <a:noFill/>
            <a:miter lim="800000"/>
            <a:headEnd/>
            <a:tailEnd/>
          </a:ln>
          <a:effectLst/>
        </p:spPr>
        <p:txBody>
          <a:bodyPr lIns="18288" tIns="18288" rIns="18288" bIns="18288" anchor="ctr" anchorCtr="1"/>
          <a:lstStyle/>
          <a:p>
            <a:pPr algn="ctr">
              <a:lnSpc>
                <a:spcPct val="85000"/>
              </a:lnSpc>
              <a:spcBef>
                <a:spcPts val="20"/>
              </a:spcBef>
            </a:pPr>
            <a:endParaRPr lang="en-US" sz="2400" dirty="0">
              <a:solidFill>
                <a:srgbClr val="FFFFFF"/>
              </a:solidFill>
            </a:endParaRPr>
          </a:p>
        </p:txBody>
      </p:sp>
      <p:sp>
        <p:nvSpPr>
          <p:cNvPr id="34" name="Oval 33">
            <a:extLst>
              <a:ext uri="{FF2B5EF4-FFF2-40B4-BE49-F238E27FC236}">
                <a16:creationId xmlns:a16="http://schemas.microsoft.com/office/drawing/2014/main" id="{D0AA7426-D0A9-1144-BDFB-A2CD3ABBF841}"/>
              </a:ext>
            </a:extLst>
          </p:cNvPr>
          <p:cNvSpPr/>
          <p:nvPr userDrawn="1"/>
        </p:nvSpPr>
        <p:spPr>
          <a:xfrm>
            <a:off x="2208176" y="1327964"/>
            <a:ext cx="1369516" cy="1369516"/>
          </a:xfrm>
          <a:prstGeom prst="ellipse">
            <a:avLst/>
          </a:prstGeom>
          <a:solidFill>
            <a:schemeClr val="accent4">
              <a:lumMod val="75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35" name="Oval 34">
            <a:extLst>
              <a:ext uri="{FF2B5EF4-FFF2-40B4-BE49-F238E27FC236}">
                <a16:creationId xmlns:a16="http://schemas.microsoft.com/office/drawing/2014/main" id="{3A541760-3579-3541-8582-EE306D55BFFB}"/>
              </a:ext>
            </a:extLst>
          </p:cNvPr>
          <p:cNvSpPr/>
          <p:nvPr userDrawn="1"/>
        </p:nvSpPr>
        <p:spPr>
          <a:xfrm>
            <a:off x="6490359" y="1327964"/>
            <a:ext cx="1364724" cy="1369516"/>
          </a:xfrm>
          <a:prstGeom prst="ellipse">
            <a:avLst/>
          </a:prstGeom>
          <a:solidFill>
            <a:schemeClr val="accent6">
              <a:lumMod val="60000"/>
              <a:lumOff val="4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36" name="Oval 35">
            <a:extLst>
              <a:ext uri="{FF2B5EF4-FFF2-40B4-BE49-F238E27FC236}">
                <a16:creationId xmlns:a16="http://schemas.microsoft.com/office/drawing/2014/main" id="{35A8E1DC-C43B-074B-8A90-6F9EABBB4BA4}"/>
              </a:ext>
            </a:extLst>
          </p:cNvPr>
          <p:cNvSpPr/>
          <p:nvPr userDrawn="1"/>
        </p:nvSpPr>
        <p:spPr>
          <a:xfrm>
            <a:off x="4343400"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Oval 36">
            <a:extLst>
              <a:ext uri="{FF2B5EF4-FFF2-40B4-BE49-F238E27FC236}">
                <a16:creationId xmlns:a16="http://schemas.microsoft.com/office/drawing/2014/main" id="{FEE3A366-64CF-F74B-92EE-2A831059C7E9}"/>
              </a:ext>
            </a:extLst>
          </p:cNvPr>
          <p:cNvSpPr/>
          <p:nvPr userDrawn="1"/>
        </p:nvSpPr>
        <p:spPr>
          <a:xfrm>
            <a:off x="8608979" y="1327964"/>
            <a:ext cx="1364724" cy="1369516"/>
          </a:xfrm>
          <a:prstGeom prst="ellipse">
            <a:avLst/>
          </a:prstGeom>
          <a:solidFill>
            <a:schemeClr val="accent5">
              <a:lumMod val="60000"/>
              <a:lumOff val="40000"/>
            </a:schemeClr>
          </a:solidFill>
          <a:ln w="12700">
            <a:noFill/>
            <a:miter lim="800000"/>
            <a:headEnd/>
            <a:tailEnd/>
          </a:ln>
          <a:effectLst/>
        </p:spPr>
        <p:txBody>
          <a:bodyPr lIns="18288" tIns="18288" rIns="18288" bIns="18288" anchor="ctr" anchorCtr="1"/>
          <a:lstStyle/>
          <a:p>
            <a:pPr algn="ctr">
              <a:lnSpc>
                <a:spcPct val="85000"/>
              </a:lnSpc>
              <a:spcBef>
                <a:spcPts val="20"/>
              </a:spcBef>
            </a:pPr>
            <a:endParaRPr lang="en-US" sz="2400" dirty="0">
              <a:solidFill>
                <a:srgbClr val="FFFFFF"/>
              </a:solidFill>
            </a:endParaRPr>
          </a:p>
        </p:txBody>
      </p:sp>
      <p:sp>
        <p:nvSpPr>
          <p:cNvPr id="38" name="Oval 37">
            <a:extLst>
              <a:ext uri="{FF2B5EF4-FFF2-40B4-BE49-F238E27FC236}">
                <a16:creationId xmlns:a16="http://schemas.microsoft.com/office/drawing/2014/main" id="{AF57B189-54BE-4647-8C20-06C0DB75C419}"/>
              </a:ext>
            </a:extLst>
          </p:cNvPr>
          <p:cNvSpPr/>
          <p:nvPr userDrawn="1"/>
        </p:nvSpPr>
        <p:spPr>
          <a:xfrm>
            <a:off x="10753346"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9" name="Oval 38">
            <a:extLst>
              <a:ext uri="{FF2B5EF4-FFF2-40B4-BE49-F238E27FC236}">
                <a16:creationId xmlns:a16="http://schemas.microsoft.com/office/drawing/2014/main" id="{0AAF55E1-7B1E-D444-B87C-2908C39FEE77}"/>
              </a:ext>
            </a:extLst>
          </p:cNvPr>
          <p:cNvSpPr/>
          <p:nvPr userDrawn="1"/>
        </p:nvSpPr>
        <p:spPr>
          <a:xfrm>
            <a:off x="4343400" y="1326921"/>
            <a:ext cx="1369516" cy="1369516"/>
          </a:xfrm>
          <a:prstGeom prst="ellipse">
            <a:avLst/>
          </a:prstGeom>
          <a:solidFill>
            <a:schemeClr val="accent4">
              <a:lumMod val="40000"/>
              <a:lumOff val="6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40" name="Oval 39">
            <a:extLst>
              <a:ext uri="{FF2B5EF4-FFF2-40B4-BE49-F238E27FC236}">
                <a16:creationId xmlns:a16="http://schemas.microsoft.com/office/drawing/2014/main" id="{0C752DD5-E82A-4D49-B083-42200C07519A}"/>
              </a:ext>
            </a:extLst>
          </p:cNvPr>
          <p:cNvSpPr/>
          <p:nvPr userDrawn="1"/>
        </p:nvSpPr>
        <p:spPr>
          <a:xfrm>
            <a:off x="10753344" y="1326921"/>
            <a:ext cx="1369516" cy="1369516"/>
          </a:xfrm>
          <a:prstGeom prst="ellipse">
            <a:avLst/>
          </a:prstGeom>
          <a:solidFill>
            <a:schemeClr val="accent1">
              <a:lumMod val="60000"/>
              <a:lumOff val="40000"/>
            </a:schemeClr>
          </a:solidFill>
          <a:ln w="9525">
            <a:noFill/>
            <a:miter lim="800000"/>
            <a:headEnd/>
            <a:tailEnd/>
          </a:ln>
          <a:effectLst/>
        </p:spPr>
        <p:txBody>
          <a:bodyPr lIns="18288" tIns="18288" rIns="18288" bIns="18288" anchor="ctr" anchorCtr="1"/>
          <a:lstStyle/>
          <a:p>
            <a:pPr algn="ctr">
              <a:lnSpc>
                <a:spcPct val="85000"/>
              </a:lnSpc>
              <a:spcBef>
                <a:spcPct val="20000"/>
              </a:spcBef>
            </a:pPr>
            <a:endParaRPr lang="en-US" sz="2400" dirty="0">
              <a:solidFill>
                <a:srgbClr val="FFFFFF"/>
              </a:solidFill>
            </a:endParaRPr>
          </a:p>
        </p:txBody>
      </p:sp>
      <p:sp>
        <p:nvSpPr>
          <p:cNvPr id="41" name="AutoShape 110">
            <a:extLst>
              <a:ext uri="{FF2B5EF4-FFF2-40B4-BE49-F238E27FC236}">
                <a16:creationId xmlns:a16="http://schemas.microsoft.com/office/drawing/2014/main" id="{4740BF11-121E-FA4F-A0B2-545FE62EA0D2}"/>
              </a:ext>
            </a:extLst>
          </p:cNvPr>
          <p:cNvSpPr>
            <a:spLocks noChangeArrowheads="1"/>
          </p:cNvSpPr>
          <p:nvPr userDrawn="1"/>
        </p:nvSpPr>
        <p:spPr bwMode="auto">
          <a:xfrm>
            <a:off x="3577692"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dirty="0"/>
          </a:p>
        </p:txBody>
      </p:sp>
      <p:sp>
        <p:nvSpPr>
          <p:cNvPr id="42" name="AutoShape 110">
            <a:extLst>
              <a:ext uri="{FF2B5EF4-FFF2-40B4-BE49-F238E27FC236}">
                <a16:creationId xmlns:a16="http://schemas.microsoft.com/office/drawing/2014/main" id="{AFA85E8E-6A00-3044-BBBA-588898110DAE}"/>
              </a:ext>
            </a:extLst>
          </p:cNvPr>
          <p:cNvSpPr>
            <a:spLocks noChangeArrowheads="1"/>
          </p:cNvSpPr>
          <p:nvPr userDrawn="1"/>
        </p:nvSpPr>
        <p:spPr bwMode="auto">
          <a:xfrm>
            <a:off x="1431281"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dirty="0"/>
          </a:p>
        </p:txBody>
      </p:sp>
      <p:sp>
        <p:nvSpPr>
          <p:cNvPr id="43" name="AutoShape 110">
            <a:extLst>
              <a:ext uri="{FF2B5EF4-FFF2-40B4-BE49-F238E27FC236}">
                <a16:creationId xmlns:a16="http://schemas.microsoft.com/office/drawing/2014/main" id="{BD7D58B3-98A6-4649-8A78-96DF75261432}"/>
              </a:ext>
            </a:extLst>
          </p:cNvPr>
          <p:cNvSpPr>
            <a:spLocks noChangeArrowheads="1"/>
          </p:cNvSpPr>
          <p:nvPr userDrawn="1"/>
        </p:nvSpPr>
        <p:spPr bwMode="auto">
          <a:xfrm>
            <a:off x="5704666"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dirty="0"/>
          </a:p>
        </p:txBody>
      </p:sp>
      <p:sp>
        <p:nvSpPr>
          <p:cNvPr id="44" name="AutoShape 110">
            <a:extLst>
              <a:ext uri="{FF2B5EF4-FFF2-40B4-BE49-F238E27FC236}">
                <a16:creationId xmlns:a16="http://schemas.microsoft.com/office/drawing/2014/main" id="{99C182F0-8A7C-504A-9A54-449A83F388B6}"/>
              </a:ext>
            </a:extLst>
          </p:cNvPr>
          <p:cNvSpPr>
            <a:spLocks noChangeArrowheads="1"/>
          </p:cNvSpPr>
          <p:nvPr userDrawn="1"/>
        </p:nvSpPr>
        <p:spPr bwMode="auto">
          <a:xfrm>
            <a:off x="783366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dirty="0"/>
          </a:p>
        </p:txBody>
      </p:sp>
      <p:sp>
        <p:nvSpPr>
          <p:cNvPr id="45" name="AutoShape 110">
            <a:extLst>
              <a:ext uri="{FF2B5EF4-FFF2-40B4-BE49-F238E27FC236}">
                <a16:creationId xmlns:a16="http://schemas.microsoft.com/office/drawing/2014/main" id="{9D1051D0-507B-AD4A-B0AD-E475849C00B9}"/>
              </a:ext>
            </a:extLst>
          </p:cNvPr>
          <p:cNvSpPr>
            <a:spLocks noChangeArrowheads="1"/>
          </p:cNvSpPr>
          <p:nvPr userDrawn="1"/>
        </p:nvSpPr>
        <p:spPr bwMode="auto">
          <a:xfrm>
            <a:off x="998057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400" dirty="0"/>
          </a:p>
        </p:txBody>
      </p:sp>
      <p:sp>
        <p:nvSpPr>
          <p:cNvPr id="48" name="Text Placeholder 47">
            <a:extLst>
              <a:ext uri="{FF2B5EF4-FFF2-40B4-BE49-F238E27FC236}">
                <a16:creationId xmlns:a16="http://schemas.microsoft.com/office/drawing/2014/main" id="{C7AC686A-1508-BF48-911D-61D82AABC76B}"/>
              </a:ext>
            </a:extLst>
          </p:cNvPr>
          <p:cNvSpPr>
            <a:spLocks noGrp="1"/>
          </p:cNvSpPr>
          <p:nvPr>
            <p:ph type="body" sz="quarter" idx="10"/>
          </p:nvPr>
        </p:nvSpPr>
        <p:spPr>
          <a:xfrm>
            <a:off x="101522"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49" name="Text Placeholder 47">
            <a:extLst>
              <a:ext uri="{FF2B5EF4-FFF2-40B4-BE49-F238E27FC236}">
                <a16:creationId xmlns:a16="http://schemas.microsoft.com/office/drawing/2014/main" id="{B876D68E-F284-354A-92F8-5F77347449B8}"/>
              </a:ext>
            </a:extLst>
          </p:cNvPr>
          <p:cNvSpPr>
            <a:spLocks noGrp="1"/>
          </p:cNvSpPr>
          <p:nvPr>
            <p:ph type="body" sz="quarter" idx="11"/>
          </p:nvPr>
        </p:nvSpPr>
        <p:spPr>
          <a:xfrm>
            <a:off x="101522"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0" name="Text Placeholder 47">
            <a:extLst>
              <a:ext uri="{FF2B5EF4-FFF2-40B4-BE49-F238E27FC236}">
                <a16:creationId xmlns:a16="http://schemas.microsoft.com/office/drawing/2014/main" id="{72B3DBB3-1959-194A-B523-EB85330EEDEC}"/>
              </a:ext>
            </a:extLst>
          </p:cNvPr>
          <p:cNvSpPr>
            <a:spLocks noGrp="1"/>
          </p:cNvSpPr>
          <p:nvPr>
            <p:ph type="body" sz="quarter" idx="12"/>
          </p:nvPr>
        </p:nvSpPr>
        <p:spPr>
          <a:xfrm>
            <a:off x="2198679"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1" name="Text Placeholder 47">
            <a:extLst>
              <a:ext uri="{FF2B5EF4-FFF2-40B4-BE49-F238E27FC236}">
                <a16:creationId xmlns:a16="http://schemas.microsoft.com/office/drawing/2014/main" id="{22B58263-52CE-A840-BE43-6EC1E908E01E}"/>
              </a:ext>
            </a:extLst>
          </p:cNvPr>
          <p:cNvSpPr>
            <a:spLocks noGrp="1"/>
          </p:cNvSpPr>
          <p:nvPr>
            <p:ph type="body" sz="quarter" idx="13"/>
          </p:nvPr>
        </p:nvSpPr>
        <p:spPr>
          <a:xfrm>
            <a:off x="2198679"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2" name="Text Placeholder 47">
            <a:extLst>
              <a:ext uri="{FF2B5EF4-FFF2-40B4-BE49-F238E27FC236}">
                <a16:creationId xmlns:a16="http://schemas.microsoft.com/office/drawing/2014/main" id="{26EB032E-EC81-0A4B-B52C-8C2C4C3F2374}"/>
              </a:ext>
            </a:extLst>
          </p:cNvPr>
          <p:cNvSpPr>
            <a:spLocks noGrp="1"/>
          </p:cNvSpPr>
          <p:nvPr>
            <p:ph type="body" sz="quarter" idx="14"/>
          </p:nvPr>
        </p:nvSpPr>
        <p:spPr>
          <a:xfrm>
            <a:off x="4315714"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3" name="Text Placeholder 47">
            <a:extLst>
              <a:ext uri="{FF2B5EF4-FFF2-40B4-BE49-F238E27FC236}">
                <a16:creationId xmlns:a16="http://schemas.microsoft.com/office/drawing/2014/main" id="{E142B6AC-952F-7848-BBE6-347DCB7B89DC}"/>
              </a:ext>
            </a:extLst>
          </p:cNvPr>
          <p:cNvSpPr>
            <a:spLocks noGrp="1"/>
          </p:cNvSpPr>
          <p:nvPr>
            <p:ph type="body" sz="quarter" idx="15"/>
          </p:nvPr>
        </p:nvSpPr>
        <p:spPr>
          <a:xfrm>
            <a:off x="4315714"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4" name="Text Placeholder 47">
            <a:extLst>
              <a:ext uri="{FF2B5EF4-FFF2-40B4-BE49-F238E27FC236}">
                <a16:creationId xmlns:a16="http://schemas.microsoft.com/office/drawing/2014/main" id="{E0489ECC-6BF5-5B4E-90C3-BEE52E42473B}"/>
              </a:ext>
            </a:extLst>
          </p:cNvPr>
          <p:cNvSpPr>
            <a:spLocks noGrp="1"/>
          </p:cNvSpPr>
          <p:nvPr>
            <p:ph type="body" sz="quarter" idx="16"/>
          </p:nvPr>
        </p:nvSpPr>
        <p:spPr>
          <a:xfrm>
            <a:off x="6452628"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5" name="Text Placeholder 47">
            <a:extLst>
              <a:ext uri="{FF2B5EF4-FFF2-40B4-BE49-F238E27FC236}">
                <a16:creationId xmlns:a16="http://schemas.microsoft.com/office/drawing/2014/main" id="{F5FDBE0B-BF91-454F-884E-BD1DBC7FBAD9}"/>
              </a:ext>
            </a:extLst>
          </p:cNvPr>
          <p:cNvSpPr>
            <a:spLocks noGrp="1"/>
          </p:cNvSpPr>
          <p:nvPr>
            <p:ph type="body" sz="quarter" idx="17"/>
          </p:nvPr>
        </p:nvSpPr>
        <p:spPr>
          <a:xfrm>
            <a:off x="6452628"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6" name="Text Placeholder 47">
            <a:extLst>
              <a:ext uri="{FF2B5EF4-FFF2-40B4-BE49-F238E27FC236}">
                <a16:creationId xmlns:a16="http://schemas.microsoft.com/office/drawing/2014/main" id="{BFA5A588-B7EF-C54C-845B-1DE2DEB66411}"/>
              </a:ext>
            </a:extLst>
          </p:cNvPr>
          <p:cNvSpPr>
            <a:spLocks noGrp="1"/>
          </p:cNvSpPr>
          <p:nvPr>
            <p:ph type="body" sz="quarter" idx="18"/>
          </p:nvPr>
        </p:nvSpPr>
        <p:spPr>
          <a:xfrm>
            <a:off x="8579602"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7" name="Text Placeholder 47">
            <a:extLst>
              <a:ext uri="{FF2B5EF4-FFF2-40B4-BE49-F238E27FC236}">
                <a16:creationId xmlns:a16="http://schemas.microsoft.com/office/drawing/2014/main" id="{EB929D32-6BE2-A740-9A19-3C58C9989F3F}"/>
              </a:ext>
            </a:extLst>
          </p:cNvPr>
          <p:cNvSpPr>
            <a:spLocks noGrp="1"/>
          </p:cNvSpPr>
          <p:nvPr>
            <p:ph type="body" sz="quarter" idx="19"/>
          </p:nvPr>
        </p:nvSpPr>
        <p:spPr>
          <a:xfrm>
            <a:off x="8579602"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58" name="Text Placeholder 47">
            <a:extLst>
              <a:ext uri="{FF2B5EF4-FFF2-40B4-BE49-F238E27FC236}">
                <a16:creationId xmlns:a16="http://schemas.microsoft.com/office/drawing/2014/main" id="{28EEF54E-168F-DA4E-944A-F77FE6A16B24}"/>
              </a:ext>
            </a:extLst>
          </p:cNvPr>
          <p:cNvSpPr>
            <a:spLocks noGrp="1"/>
          </p:cNvSpPr>
          <p:nvPr>
            <p:ph type="body" sz="quarter" idx="20"/>
          </p:nvPr>
        </p:nvSpPr>
        <p:spPr>
          <a:xfrm>
            <a:off x="10716514" y="258763"/>
            <a:ext cx="1362615" cy="248133"/>
          </a:xfrm>
        </p:spPr>
        <p:txBody>
          <a:bodyPr>
            <a:noAutofit/>
          </a:bodyPr>
          <a:lstStyle>
            <a:lvl1pPr marL="0" indent="0" algn="ctr">
              <a:buNone/>
              <a:defRPr sz="16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9" name="Text Placeholder 47">
            <a:extLst>
              <a:ext uri="{FF2B5EF4-FFF2-40B4-BE49-F238E27FC236}">
                <a16:creationId xmlns:a16="http://schemas.microsoft.com/office/drawing/2014/main" id="{198BA63D-3812-4B40-A56C-E9D3715494D9}"/>
              </a:ext>
            </a:extLst>
          </p:cNvPr>
          <p:cNvSpPr>
            <a:spLocks noGrp="1"/>
          </p:cNvSpPr>
          <p:nvPr>
            <p:ph type="body" sz="quarter" idx="21"/>
          </p:nvPr>
        </p:nvSpPr>
        <p:spPr>
          <a:xfrm>
            <a:off x="10716514" y="506896"/>
            <a:ext cx="1362615" cy="618324"/>
          </a:xfrm>
        </p:spPr>
        <p:txBody>
          <a:bodyPr>
            <a:noAutofit/>
          </a:bodyPr>
          <a:lstStyle>
            <a:lvl1pPr marL="0" indent="0" algn="ctr">
              <a:lnSpc>
                <a:spcPct val="85000"/>
              </a:lnSpc>
              <a:buNone/>
              <a:defRPr sz="1400"/>
            </a:lvl1pPr>
            <a:lvl2pPr marL="457200" indent="0">
              <a:buNone/>
              <a:defRPr sz="1800"/>
            </a:lvl2pPr>
            <a:lvl3pPr marL="914400" indent="0">
              <a:buNone/>
              <a:defRPr sz="1800"/>
            </a:lvl3pPr>
            <a:lvl4pPr marL="1371600" indent="0">
              <a:buNone/>
              <a:defRPr sz="1800"/>
            </a:lvl4pPr>
            <a:lvl5pPr marL="1828800" indent="0">
              <a:buNone/>
              <a:defRPr sz="1800"/>
            </a:lvl5pPr>
          </a:lstStyle>
          <a:p>
            <a:pPr lvl="0" algn="ctr">
              <a:lnSpc>
                <a:spcPct val="85000"/>
              </a:lnSpc>
            </a:pPr>
            <a:r>
              <a:rPr lang="en-US" sz="1400">
                <a:solidFill>
                  <a:srgbClr val="6B6B6B"/>
                </a:solidFill>
              </a:rPr>
              <a:t>Click to edit Master text styles</a:t>
            </a:r>
          </a:p>
        </p:txBody>
      </p:sp>
      <p:sp>
        <p:nvSpPr>
          <p:cNvPr id="61" name="Text Placeholder 60">
            <a:extLst>
              <a:ext uri="{FF2B5EF4-FFF2-40B4-BE49-F238E27FC236}">
                <a16:creationId xmlns:a16="http://schemas.microsoft.com/office/drawing/2014/main" id="{761076FF-D12B-874E-B2F7-D7211892E96C}"/>
              </a:ext>
            </a:extLst>
          </p:cNvPr>
          <p:cNvSpPr>
            <a:spLocks noGrp="1"/>
          </p:cNvSpPr>
          <p:nvPr>
            <p:ph type="body" sz="quarter" idx="22"/>
          </p:nvPr>
        </p:nvSpPr>
        <p:spPr>
          <a:xfrm>
            <a:off x="755650" y="3198481"/>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60">
            <a:extLst>
              <a:ext uri="{FF2B5EF4-FFF2-40B4-BE49-F238E27FC236}">
                <a16:creationId xmlns:a16="http://schemas.microsoft.com/office/drawing/2014/main" id="{3A9C68A9-C47F-6248-80FB-A955A9DC3FE1}"/>
              </a:ext>
            </a:extLst>
          </p:cNvPr>
          <p:cNvSpPr>
            <a:spLocks noGrp="1"/>
          </p:cNvSpPr>
          <p:nvPr>
            <p:ph type="body" sz="quarter" idx="23"/>
          </p:nvPr>
        </p:nvSpPr>
        <p:spPr>
          <a:xfrm>
            <a:off x="6490359" y="3178672"/>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531C57B-256E-4EA5-95B2-273397D429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2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t>9/24/22</a:t>
            </a:fld>
            <a:endParaRPr lang="en-US" dirty="0"/>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t>‹#›</a:t>
            </a:fld>
            <a:endParaRPr lang="en-US" dirty="0"/>
          </a:p>
        </p:txBody>
      </p:sp>
      <p:sp>
        <p:nvSpPr>
          <p:cNvPr id="5" name="Title 4">
            <a:extLst>
              <a:ext uri="{FF2B5EF4-FFF2-40B4-BE49-F238E27FC236}">
                <a16:creationId xmlns:a16="http://schemas.microsoft.com/office/drawing/2014/main" id="{E9B06C68-2033-4C07-A8BB-6AFD878708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68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4206-0841-B024-DD23-43A4C2D627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C935A4-28E7-88C1-6B17-3D651E8F7ADF}"/>
              </a:ext>
            </a:extLst>
          </p:cNvPr>
          <p:cNvSpPr>
            <a:spLocks noGrp="1"/>
          </p:cNvSpPr>
          <p:nvPr>
            <p:ph type="dt" sz="half" idx="10"/>
          </p:nvPr>
        </p:nvSpPr>
        <p:spPr/>
        <p:txBody>
          <a:bodyPr/>
          <a:lstStyle/>
          <a:p>
            <a:fld id="{2D787992-AC73-0F40-947E-82D8A23C02F8}" type="datetimeFigureOut">
              <a:rPr lang="en-US" smtClean="0"/>
              <a:pPr/>
              <a:t>9/24/22</a:t>
            </a:fld>
            <a:endParaRPr lang="en-US" dirty="0"/>
          </a:p>
        </p:txBody>
      </p:sp>
      <p:sp>
        <p:nvSpPr>
          <p:cNvPr id="4" name="Footer Placeholder 3">
            <a:extLst>
              <a:ext uri="{FF2B5EF4-FFF2-40B4-BE49-F238E27FC236}">
                <a16:creationId xmlns:a16="http://schemas.microsoft.com/office/drawing/2014/main" id="{99259471-7B0A-A166-6751-ED86CD37C2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5205DB-12B5-3A30-4DE4-4D99286DE371}"/>
              </a:ext>
            </a:extLst>
          </p:cNvPr>
          <p:cNvSpPr>
            <a:spLocks noGrp="1"/>
          </p:cNvSpPr>
          <p:nvPr>
            <p:ph type="sldNum" sz="quarter" idx="12"/>
          </p:nvPr>
        </p:nvSpPr>
        <p:spPr/>
        <p:txBody>
          <a:bodyPr/>
          <a:lstStyle/>
          <a:p>
            <a:fld id="{B4DA1D25-9CDC-424F-90D9-21F0892256AF}" type="slidenum">
              <a:rPr lang="en-US" smtClean="0"/>
              <a:pPr/>
              <a:t>‹#›</a:t>
            </a:fld>
            <a:endParaRPr lang="en-US" dirty="0"/>
          </a:p>
        </p:txBody>
      </p:sp>
    </p:spTree>
    <p:extLst>
      <p:ext uri="{BB962C8B-B14F-4D97-AF65-F5344CB8AC3E}">
        <p14:creationId xmlns:p14="http://schemas.microsoft.com/office/powerpoint/2010/main" val="10892739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28668-D0B4-4642-A9B3-CBA5793CE7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D23FD8-9B29-48BE-9B13-D60D66B09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C973C-0895-4565-8BE2-E391D4C67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87992-AC73-0F40-947E-82D8A23C02F8}" type="datetimeFigureOut">
              <a:rPr lang="en-US" smtClean="0"/>
              <a:pPr/>
              <a:t>9/24/22</a:t>
            </a:fld>
            <a:endParaRPr lang="en-US" dirty="0"/>
          </a:p>
        </p:txBody>
      </p:sp>
      <p:sp>
        <p:nvSpPr>
          <p:cNvPr id="5" name="Footer Placeholder 4">
            <a:extLst>
              <a:ext uri="{FF2B5EF4-FFF2-40B4-BE49-F238E27FC236}">
                <a16:creationId xmlns:a16="http://schemas.microsoft.com/office/drawing/2014/main" id="{02797526-4E25-46B6-BBC0-76F09745B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F36307D-A76F-4D43-AE38-74E6CD47F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1D25-9CDC-424F-90D9-21F0892256AF}" type="slidenum">
              <a:rPr lang="en-US" smtClean="0"/>
              <a:pPr/>
              <a:t>‹#›</a:t>
            </a:fld>
            <a:endParaRPr lang="en-US" dirty="0"/>
          </a:p>
        </p:txBody>
      </p:sp>
    </p:spTree>
    <p:extLst>
      <p:ext uri="{BB962C8B-B14F-4D97-AF65-F5344CB8AC3E}">
        <p14:creationId xmlns:p14="http://schemas.microsoft.com/office/powerpoint/2010/main" val="1413629979"/>
      </p:ext>
    </p:extLst>
  </p:cSld>
  <p:clrMap bg1="lt1" tx1="dk1" bg2="lt2" tx2="dk2" accent1="accent1" accent2="accent2" accent3="accent3" accent4="accent4" accent5="accent5" accent6="accent6" hlink="hlink" folHlink="folHlink"/>
  <p:sldLayoutIdLst>
    <p:sldLayoutId id="2147483667"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microsoft.com/office/2007/relationships/hdphoto" Target="../media/hdphoto1.wdp"/><Relationship Id="rId2" Type="http://schemas.openxmlformats.org/officeDocument/2006/relationships/notesSlide" Target="../notesSlides/notesSlide32.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4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35.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99.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2.png"/><Relationship Id="rId7"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16.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244F0E-E7B6-4A04-8DC8-B38361AF9B9D}"/>
              </a:ext>
            </a:extLst>
          </p:cNvPr>
          <p:cNvSpPr>
            <a:spLocks noGrp="1"/>
          </p:cNvSpPr>
          <p:nvPr>
            <p:ph type="title"/>
          </p:nvPr>
        </p:nvSpPr>
        <p:spPr/>
        <p:txBody>
          <a:bodyPr/>
          <a:lstStyle/>
          <a:p>
            <a:r>
              <a:rPr lang="en-US" dirty="0"/>
              <a:t>Slide 1</a:t>
            </a:r>
          </a:p>
        </p:txBody>
      </p:sp>
      <p:sp>
        <p:nvSpPr>
          <p:cNvPr id="3" name="Text Placeholder 2">
            <a:extLst>
              <a:ext uri="{FF2B5EF4-FFF2-40B4-BE49-F238E27FC236}">
                <a16:creationId xmlns:a16="http://schemas.microsoft.com/office/drawing/2014/main" id="{7E52D932-072D-4F6F-9565-39F33727B176}"/>
              </a:ext>
            </a:extLst>
          </p:cNvPr>
          <p:cNvSpPr>
            <a:spLocks noGrp="1"/>
          </p:cNvSpPr>
          <p:nvPr>
            <p:ph type="body" sz="quarter" idx="10"/>
          </p:nvPr>
        </p:nvSpPr>
        <p:spPr>
          <a:xfrm>
            <a:off x="265943" y="291684"/>
            <a:ext cx="1362615" cy="248133"/>
          </a:xfrm>
        </p:spPr>
        <p:txBody>
          <a:bodyPr/>
          <a:lstStyle/>
          <a:p>
            <a:r>
              <a:rPr lang="en-US" sz="2000" dirty="0"/>
              <a:t>Idea and Inspiration</a:t>
            </a:r>
          </a:p>
        </p:txBody>
      </p:sp>
      <p:sp>
        <p:nvSpPr>
          <p:cNvPr id="4" name="Freeform 18" descr="Icon of flow chart"/>
          <p:cNvSpPr>
            <a:spLocks/>
          </p:cNvSpPr>
          <p:nvPr/>
        </p:nvSpPr>
        <p:spPr bwMode="auto">
          <a:xfrm>
            <a:off x="2409092" y="160487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8" name="Text Placeholder 17">
            <a:extLst>
              <a:ext uri="{FF2B5EF4-FFF2-40B4-BE49-F238E27FC236}">
                <a16:creationId xmlns:a16="http://schemas.microsoft.com/office/drawing/2014/main" id="{70E200F5-D183-4DF6-86A3-F11C030ACA46}"/>
              </a:ext>
            </a:extLst>
          </p:cNvPr>
          <p:cNvSpPr>
            <a:spLocks noGrp="1"/>
          </p:cNvSpPr>
          <p:nvPr>
            <p:ph type="body" sz="quarter" idx="12"/>
          </p:nvPr>
        </p:nvSpPr>
        <p:spPr>
          <a:xfrm>
            <a:off x="2114688" y="258763"/>
            <a:ext cx="1687521" cy="248133"/>
          </a:xfrm>
        </p:spPr>
        <p:txBody>
          <a:bodyPr/>
          <a:lstStyle/>
          <a:p>
            <a:r>
              <a:rPr lang="en-US" sz="2000" dirty="0"/>
              <a:t>Data Ingestion and Wrangling</a:t>
            </a:r>
          </a:p>
        </p:txBody>
      </p:sp>
      <p:sp>
        <p:nvSpPr>
          <p:cNvPr id="5" name="Freeform 71" descr="Icon of gears"/>
          <p:cNvSpPr>
            <a:spLocks noEditPoints="1"/>
          </p:cNvSpPr>
          <p:nvPr/>
        </p:nvSpPr>
        <p:spPr bwMode="auto">
          <a:xfrm>
            <a:off x="6719850" y="1550952"/>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0" name="Text Placeholder 19">
            <a:extLst>
              <a:ext uri="{FF2B5EF4-FFF2-40B4-BE49-F238E27FC236}">
                <a16:creationId xmlns:a16="http://schemas.microsoft.com/office/drawing/2014/main" id="{CE9017A3-B81B-498C-A1CB-30A53E854E78}"/>
              </a:ext>
            </a:extLst>
          </p:cNvPr>
          <p:cNvSpPr>
            <a:spLocks noGrp="1"/>
          </p:cNvSpPr>
          <p:nvPr>
            <p:ph type="body" sz="quarter" idx="14"/>
          </p:nvPr>
        </p:nvSpPr>
        <p:spPr>
          <a:xfrm>
            <a:off x="4306646" y="258763"/>
            <a:ext cx="1573022" cy="248133"/>
          </a:xfrm>
        </p:spPr>
        <p:txBody>
          <a:bodyPr/>
          <a:lstStyle/>
          <a:p>
            <a:r>
              <a:rPr lang="en-US" sz="2000" dirty="0"/>
              <a:t>Computation and Analysis </a:t>
            </a:r>
          </a:p>
        </p:txBody>
      </p:sp>
      <p:grpSp>
        <p:nvGrpSpPr>
          <p:cNvPr id="17" name="Group 365" descr="Icon of lightbulb"/>
          <p:cNvGrpSpPr>
            <a:grpSpLocks noChangeAspect="1"/>
          </p:cNvGrpSpPr>
          <p:nvPr/>
        </p:nvGrpSpPr>
        <p:grpSpPr>
          <a:xfrm>
            <a:off x="483868" y="1502611"/>
            <a:ext cx="463383" cy="816853"/>
            <a:chOff x="5102225" y="1727200"/>
            <a:chExt cx="2289175" cy="4035425"/>
          </a:xfrm>
          <a:solidFill>
            <a:schemeClr val="accent2">
              <a:lumMod val="50000"/>
            </a:schemeClr>
          </a:solidFill>
        </p:grpSpPr>
        <p:sp>
          <p:nvSpPr>
            <p:cNvPr id="13" name="Freeform 44">
              <a:extLs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4" name="Freeform 45">
              <a:extLs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2" name="Text Placeholder 21">
            <a:extLst>
              <a:ext uri="{FF2B5EF4-FFF2-40B4-BE49-F238E27FC236}">
                <a16:creationId xmlns:a16="http://schemas.microsoft.com/office/drawing/2014/main" id="{390252FF-B760-47E7-9992-47728EA73C1B}"/>
              </a:ext>
            </a:extLst>
          </p:cNvPr>
          <p:cNvSpPr>
            <a:spLocks noGrp="1"/>
          </p:cNvSpPr>
          <p:nvPr>
            <p:ph type="body" sz="quarter" idx="16"/>
          </p:nvPr>
        </p:nvSpPr>
        <p:spPr>
          <a:xfrm>
            <a:off x="6108289" y="273369"/>
            <a:ext cx="2051292" cy="248133"/>
          </a:xfrm>
        </p:spPr>
        <p:txBody>
          <a:bodyPr/>
          <a:lstStyle/>
          <a:p>
            <a:r>
              <a:rPr lang="en-US" sz="2000" dirty="0"/>
              <a:t>Modeling and Feature Selection</a:t>
            </a:r>
          </a:p>
        </p:txBody>
      </p:sp>
      <p:grpSp>
        <p:nvGrpSpPr>
          <p:cNvPr id="12" name="Group 54" descr="Icon of graph"/>
          <p:cNvGrpSpPr/>
          <p:nvPr/>
        </p:nvGrpSpPr>
        <p:grpSpPr>
          <a:xfrm>
            <a:off x="4654700" y="1624685"/>
            <a:ext cx="714967" cy="609858"/>
            <a:chOff x="1490663" y="846138"/>
            <a:chExt cx="381000" cy="323850"/>
          </a:xfrm>
          <a:solidFill>
            <a:schemeClr val="accent4">
              <a:lumMod val="75000"/>
            </a:schemeClr>
          </a:solidFill>
        </p:grpSpPr>
        <p:sp>
          <p:nvSpPr>
            <p:cNvPr id="7" name="Freeform 23">
              <a:extLs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8" name="Rectangle 24">
              <a:extLs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9" name="Rectangle 25">
              <a:extLs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0" name="Rectangle 26">
              <a:extLs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27">
              <a:extLs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4" name="Text Placeholder 23">
            <a:extLst>
              <a:ext uri="{FF2B5EF4-FFF2-40B4-BE49-F238E27FC236}">
                <a16:creationId xmlns:a16="http://schemas.microsoft.com/office/drawing/2014/main" id="{A162ECDC-CAF5-41B3-94DD-E997C8F75F0D}"/>
              </a:ext>
            </a:extLst>
          </p:cNvPr>
          <p:cNvSpPr>
            <a:spLocks noGrp="1"/>
          </p:cNvSpPr>
          <p:nvPr>
            <p:ph type="body" sz="quarter" idx="18"/>
          </p:nvPr>
        </p:nvSpPr>
        <p:spPr>
          <a:xfrm>
            <a:off x="8388202" y="287975"/>
            <a:ext cx="1689110" cy="248133"/>
          </a:xfrm>
        </p:spPr>
        <p:txBody>
          <a:bodyPr/>
          <a:lstStyle/>
          <a:p>
            <a:r>
              <a:rPr lang="en-US" sz="2000" dirty="0"/>
              <a:t>Reporting and Visualization</a:t>
            </a:r>
          </a:p>
        </p:txBody>
      </p:sp>
      <p:sp>
        <p:nvSpPr>
          <p:cNvPr id="15" name="Freeform 5" descr="Icon of puzzle piece"/>
          <p:cNvSpPr>
            <a:spLocks/>
          </p:cNvSpPr>
          <p:nvPr/>
        </p:nvSpPr>
        <p:spPr bwMode="auto">
          <a:xfrm rot="2700000">
            <a:off x="8958125" y="1538174"/>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26" name="Text Placeholder 25">
            <a:extLst>
              <a:ext uri="{FF2B5EF4-FFF2-40B4-BE49-F238E27FC236}">
                <a16:creationId xmlns:a16="http://schemas.microsoft.com/office/drawing/2014/main" id="{1AFBF0A8-4F67-4F19-939F-B48DF607D10E}"/>
              </a:ext>
            </a:extLst>
          </p:cNvPr>
          <p:cNvSpPr>
            <a:spLocks noGrp="1"/>
          </p:cNvSpPr>
          <p:nvPr>
            <p:ph type="body" sz="quarter" idx="20"/>
          </p:nvPr>
        </p:nvSpPr>
        <p:spPr>
          <a:xfrm>
            <a:off x="10493197" y="358829"/>
            <a:ext cx="1362615" cy="248133"/>
          </a:xfrm>
        </p:spPr>
        <p:txBody>
          <a:bodyPr/>
          <a:lstStyle/>
          <a:p>
            <a:r>
              <a:rPr lang="en-US" sz="2000" dirty="0"/>
              <a:t>Conclusion and Q&amp;A</a:t>
            </a:r>
          </a:p>
        </p:txBody>
      </p:sp>
      <p:sp>
        <p:nvSpPr>
          <p:cNvPr id="16" name="Freeform 23" descr="Icon of question mark"/>
          <p:cNvSpPr>
            <a:spLocks noEditPoints="1"/>
          </p:cNvSpPr>
          <p:nvPr/>
        </p:nvSpPr>
        <p:spPr bwMode="auto">
          <a:xfrm>
            <a:off x="11174505" y="1550952"/>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Text Placeholder 27">
            <a:extLst>
              <a:ext uri="{FF2B5EF4-FFF2-40B4-BE49-F238E27FC236}">
                <a16:creationId xmlns:a16="http://schemas.microsoft.com/office/drawing/2014/main" id="{981FF7F5-C074-41CC-985B-20FA32A3F51A}"/>
              </a:ext>
            </a:extLst>
          </p:cNvPr>
          <p:cNvSpPr>
            <a:spLocks noGrp="1"/>
          </p:cNvSpPr>
          <p:nvPr>
            <p:ph type="body" sz="quarter" idx="22"/>
          </p:nvPr>
        </p:nvSpPr>
        <p:spPr>
          <a:xfrm>
            <a:off x="477299" y="2104108"/>
            <a:ext cx="11111934" cy="2682875"/>
          </a:xfrm>
        </p:spPr>
        <p:txBody>
          <a:bodyPr anchor="ctr"/>
          <a:lstStyle/>
          <a:p>
            <a:pPr marL="0" indent="0" algn="ctr">
              <a:buNone/>
            </a:pPr>
            <a:r>
              <a:rPr lang="en-US" sz="4400" dirty="0"/>
              <a:t>“</a:t>
            </a:r>
            <a:r>
              <a:rPr lang="en-US" sz="3600" dirty="0"/>
              <a:t>Should I Stay or Should I Go?”</a:t>
            </a:r>
            <a:br>
              <a:rPr lang="en-US" dirty="0"/>
            </a:br>
            <a:r>
              <a:rPr lang="en-US" dirty="0"/>
              <a:t>Applying Machine Learning to the FEVS to Predict</a:t>
            </a:r>
          </a:p>
          <a:p>
            <a:pPr marL="0" indent="0" algn="ctr">
              <a:buNone/>
            </a:pPr>
            <a:r>
              <a:rPr lang="en-US" dirty="0"/>
              <a:t> Federal Employee Intent to Leave </a:t>
            </a:r>
          </a:p>
        </p:txBody>
      </p:sp>
      <p:sp>
        <p:nvSpPr>
          <p:cNvPr id="29" name="Text Placeholder 28">
            <a:extLst>
              <a:ext uri="{FF2B5EF4-FFF2-40B4-BE49-F238E27FC236}">
                <a16:creationId xmlns:a16="http://schemas.microsoft.com/office/drawing/2014/main" id="{38B3B42E-3E1D-4013-BE03-4749FB3E46D9}"/>
              </a:ext>
            </a:extLst>
          </p:cNvPr>
          <p:cNvSpPr>
            <a:spLocks noGrp="1"/>
          </p:cNvSpPr>
          <p:nvPr>
            <p:ph type="body" sz="quarter" idx="23"/>
          </p:nvPr>
        </p:nvSpPr>
        <p:spPr>
          <a:xfrm>
            <a:off x="2320236" y="4074385"/>
            <a:ext cx="7118864" cy="2682875"/>
          </a:xfrm>
        </p:spPr>
        <p:txBody>
          <a:bodyPr anchor="ctr">
            <a:normAutofit/>
          </a:bodyPr>
          <a:lstStyle/>
          <a:p>
            <a:pPr marL="0" indent="0" algn="ctr">
              <a:buNone/>
            </a:pPr>
            <a:r>
              <a:rPr lang="en-US" sz="2400" dirty="0"/>
              <a:t>Chuanfeng “Joy” Wu</a:t>
            </a:r>
          </a:p>
          <a:p>
            <a:pPr marL="0" indent="0" algn="ctr">
              <a:buNone/>
            </a:pPr>
            <a:r>
              <a:rPr lang="en-US" sz="2400" dirty="0"/>
              <a:t> Jennifer Ziegler</a:t>
            </a:r>
          </a:p>
          <a:p>
            <a:pPr marL="0" indent="0" algn="ctr">
              <a:buNone/>
            </a:pPr>
            <a:r>
              <a:rPr lang="en-US" dirty="0"/>
              <a:t> </a:t>
            </a:r>
            <a:r>
              <a:rPr lang="en-US" sz="2000" dirty="0"/>
              <a:t>Georgetown University Data Science Certificate Cohort 27</a:t>
            </a:r>
          </a:p>
          <a:p>
            <a:pPr marL="0" indent="0" algn="ctr">
              <a:buNone/>
            </a:pPr>
            <a:r>
              <a:rPr lang="en-US" sz="2000" dirty="0"/>
              <a:t>September 24, 2022</a:t>
            </a:r>
          </a:p>
        </p:txBody>
      </p:sp>
    </p:spTree>
    <p:extLst>
      <p:ext uri="{BB962C8B-B14F-4D97-AF65-F5344CB8AC3E}">
        <p14:creationId xmlns:p14="http://schemas.microsoft.com/office/powerpoint/2010/main" val="3649760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Goals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690688"/>
            <a:ext cx="10707848" cy="4001095"/>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rgbClr val="36B3EB"/>
                </a:solidFill>
              </a:rPr>
              <a:t>Primary: </a:t>
            </a:r>
          </a:p>
          <a:p>
            <a:pPr marL="971550" lvl="1" indent="-514350">
              <a:spcAft>
                <a:spcPts val="600"/>
              </a:spcAft>
              <a:buFont typeface="Wingdings" pitchFamily="2" charset="2"/>
              <a:buChar char="§"/>
            </a:pPr>
            <a:r>
              <a:rPr lang="en-US" sz="2400" dirty="0"/>
              <a:t>Use Machine Learning to analyze the FEVS and identify the factors that predict an employee choosing “Leave” on the Intent to Leave Question</a:t>
            </a:r>
            <a:br>
              <a:rPr lang="en-US" sz="2400" dirty="0"/>
            </a:br>
            <a:endParaRPr lang="en-US" sz="2400" dirty="0"/>
          </a:p>
          <a:p>
            <a:pPr marL="514350" indent="-514350">
              <a:spcAft>
                <a:spcPts val="1200"/>
              </a:spcAft>
              <a:buFont typeface="Wingdings" pitchFamily="2" charset="2"/>
              <a:buChar char="Ø"/>
            </a:pPr>
            <a:r>
              <a:rPr lang="en-US" sz="2800" b="1" dirty="0">
                <a:solidFill>
                  <a:srgbClr val="36B3EB"/>
                </a:solidFill>
              </a:rPr>
              <a:t>Secondary:</a:t>
            </a:r>
          </a:p>
          <a:p>
            <a:pPr marL="971550" lvl="1" indent="-514350">
              <a:spcAft>
                <a:spcPts val="600"/>
              </a:spcAft>
              <a:buFont typeface="Wingdings" pitchFamily="2" charset="2"/>
              <a:buChar char="§"/>
            </a:pPr>
            <a:r>
              <a:rPr lang="en-US" sz="2400" dirty="0"/>
              <a:t>Validate (clarify/debunk) any assumed relationship between the Indexes and answers on  Intent to Leave question</a:t>
            </a:r>
          </a:p>
          <a:p>
            <a:pPr marL="971550" lvl="1" indent="-514350">
              <a:spcAft>
                <a:spcPts val="600"/>
              </a:spcAft>
              <a:buFont typeface="Wingdings" pitchFamily="2" charset="2"/>
              <a:buChar char="§"/>
            </a:pPr>
            <a:r>
              <a:rPr lang="en-US" sz="2400" dirty="0"/>
              <a:t>Develop a Web Survey or App that could allow federal managers to predict workforce availability (sooner), or even intervene</a:t>
            </a:r>
          </a:p>
        </p:txBody>
      </p:sp>
      <p:grpSp>
        <p:nvGrpSpPr>
          <p:cNvPr id="10" name="Group 9">
            <a:extLst>
              <a:ext uri="{FF2B5EF4-FFF2-40B4-BE49-F238E27FC236}">
                <a16:creationId xmlns:a16="http://schemas.microsoft.com/office/drawing/2014/main" id="{C30CF1F3-19B1-75B1-ED74-010467C11766}"/>
              </a:ext>
            </a:extLst>
          </p:cNvPr>
          <p:cNvGrpSpPr/>
          <p:nvPr/>
        </p:nvGrpSpPr>
        <p:grpSpPr>
          <a:xfrm>
            <a:off x="0" y="0"/>
            <a:ext cx="12192000" cy="467618"/>
            <a:chOff x="0" y="0"/>
            <a:chExt cx="12192000" cy="467618"/>
          </a:xfrm>
        </p:grpSpPr>
        <p:sp>
          <p:nvSpPr>
            <p:cNvPr id="11" name="Rectangle 10">
              <a:extLst>
                <a:ext uri="{FF2B5EF4-FFF2-40B4-BE49-F238E27FC236}">
                  <a16:creationId xmlns:a16="http://schemas.microsoft.com/office/drawing/2014/main" id="{3231A7C7-0325-B44A-2B71-E74B5CC7C565}"/>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365" descr="Icon of lightbulb">
              <a:extLst>
                <a:ext uri="{FF2B5EF4-FFF2-40B4-BE49-F238E27FC236}">
                  <a16:creationId xmlns:a16="http://schemas.microsoft.com/office/drawing/2014/main" id="{F7FF511B-852F-AE30-8D6C-106E9F316F9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14" name="Freeform 44">
                <a:extLst>
                  <a:ext uri="{FF2B5EF4-FFF2-40B4-BE49-F238E27FC236}">
                    <a16:creationId xmlns:a16="http://schemas.microsoft.com/office/drawing/2014/main" id="{6A1B0790-1C9F-AE42-988B-F9ED7C074026}"/>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5" name="Freeform 45">
                <a:extLst>
                  <a:ext uri="{FF2B5EF4-FFF2-40B4-BE49-F238E27FC236}">
                    <a16:creationId xmlns:a16="http://schemas.microsoft.com/office/drawing/2014/main" id="{18342F31-6DEF-A589-0EE4-21D277C34C78}"/>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3" name="TextBox 12">
              <a:extLst>
                <a:ext uri="{FF2B5EF4-FFF2-40B4-BE49-F238E27FC236}">
                  <a16:creationId xmlns:a16="http://schemas.microsoft.com/office/drawing/2014/main" id="{2D8EA06E-81F0-D26B-328E-64EB7BE6E902}"/>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170983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89039" y="2279737"/>
            <a:ext cx="10515600" cy="1325563"/>
          </a:xfrm>
        </p:spPr>
        <p:txBody>
          <a:bodyPr>
            <a:normAutofit/>
          </a:bodyPr>
          <a:lstStyle/>
          <a:p>
            <a:pPr algn="ctr"/>
            <a:r>
              <a:rPr lang="en-US" sz="6000" b="1" dirty="0"/>
              <a:t>Data Ingestion and Wrangling</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4F8DE38-0905-B775-5023-54D730977922}"/>
              </a:ext>
            </a:extLst>
          </p:cNvPr>
          <p:cNvSpPr/>
          <p:nvPr/>
        </p:nvSpPr>
        <p:spPr>
          <a:xfrm>
            <a:off x="454378" y="461602"/>
            <a:ext cx="1411111" cy="1411111"/>
          </a:xfrm>
          <a:prstGeom prst="ellipse">
            <a:avLst/>
          </a:prstGeom>
          <a:solidFill>
            <a:srgbClr val="37AD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8" descr="Icon of flow chart">
            <a:extLst>
              <a:ext uri="{FF2B5EF4-FFF2-40B4-BE49-F238E27FC236}">
                <a16:creationId xmlns:a16="http://schemas.microsoft.com/office/drawing/2014/main" id="{AF90B570-71B9-D33C-ED8F-90F4D6F8E878}"/>
              </a:ext>
            </a:extLst>
          </p:cNvPr>
          <p:cNvSpPr>
            <a:spLocks/>
          </p:cNvSpPr>
          <p:nvPr/>
        </p:nvSpPr>
        <p:spPr bwMode="auto">
          <a:xfrm>
            <a:off x="689039" y="86862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Tree>
    <p:extLst>
      <p:ext uri="{BB962C8B-B14F-4D97-AF65-F5344CB8AC3E}">
        <p14:creationId xmlns:p14="http://schemas.microsoft.com/office/powerpoint/2010/main" val="136517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66B3ACF-8A83-875C-80EC-97E6A6E3684C}"/>
              </a:ext>
            </a:extLst>
          </p:cNvPr>
          <p:cNvSpPr txBox="1"/>
          <p:nvPr/>
        </p:nvSpPr>
        <p:spPr>
          <a:xfrm>
            <a:off x="10188292" y="2192415"/>
            <a:ext cx="1849379" cy="2554545"/>
          </a:xfrm>
          <a:prstGeom prst="rect">
            <a:avLst/>
          </a:prstGeom>
          <a:noFill/>
        </p:spPr>
        <p:txBody>
          <a:bodyPr wrap="square" rtlCol="0">
            <a:spAutoFit/>
          </a:bodyPr>
          <a:lstStyle/>
          <a:p>
            <a:pPr algn="ctr">
              <a:spcAft>
                <a:spcPts val="1200"/>
              </a:spcAft>
            </a:pPr>
            <a:r>
              <a:rPr lang="en-US" sz="2000" dirty="0">
                <a:solidFill>
                  <a:srgbClr val="37AD8B"/>
                </a:solidFill>
              </a:rPr>
              <a:t>We also downloaded government-wide reports, </a:t>
            </a:r>
            <a:br>
              <a:rPr lang="en-US" sz="2000" dirty="0">
                <a:solidFill>
                  <a:srgbClr val="37AD8B"/>
                </a:solidFill>
              </a:rPr>
            </a:br>
            <a:r>
              <a:rPr lang="en-US" sz="2000" dirty="0">
                <a:solidFill>
                  <a:srgbClr val="37AD8B"/>
                </a:solidFill>
              </a:rPr>
              <a:t>technical reports, and codebooks to add context.</a:t>
            </a:r>
          </a:p>
        </p:txBody>
      </p:sp>
      <p:pic>
        <p:nvPicPr>
          <p:cNvPr id="6" name="Picture 5">
            <a:extLst>
              <a:ext uri="{FF2B5EF4-FFF2-40B4-BE49-F238E27FC236}">
                <a16:creationId xmlns:a16="http://schemas.microsoft.com/office/drawing/2014/main" id="{B441DD6E-EE16-9B04-6E14-7E9F07079FA9}"/>
              </a:ext>
            </a:extLst>
          </p:cNvPr>
          <p:cNvPicPr>
            <a:picLocks noChangeAspect="1"/>
          </p:cNvPicPr>
          <p:nvPr/>
        </p:nvPicPr>
        <p:blipFill rotWithShape="1">
          <a:blip r:embed="rId3"/>
          <a:srcRect t="2440" b="5458"/>
          <a:stretch/>
        </p:blipFill>
        <p:spPr>
          <a:xfrm>
            <a:off x="855540" y="1633162"/>
            <a:ext cx="5125865" cy="4530509"/>
          </a:xfrm>
          <a:prstGeom prst="rect">
            <a:avLst/>
          </a:prstGeom>
        </p:spPr>
      </p:pic>
      <p:pic>
        <p:nvPicPr>
          <p:cNvPr id="11" name="Picture 10">
            <a:extLst>
              <a:ext uri="{FF2B5EF4-FFF2-40B4-BE49-F238E27FC236}">
                <a16:creationId xmlns:a16="http://schemas.microsoft.com/office/drawing/2014/main" id="{42B687EE-9C42-6852-203E-1799AE1089FB}"/>
              </a:ext>
            </a:extLst>
          </p:cNvPr>
          <p:cNvPicPr>
            <a:picLocks noChangeAspect="1"/>
          </p:cNvPicPr>
          <p:nvPr/>
        </p:nvPicPr>
        <p:blipFill rotWithShape="1">
          <a:blip r:embed="rId4"/>
          <a:srcRect t="1435"/>
          <a:stretch/>
        </p:blipFill>
        <p:spPr>
          <a:xfrm>
            <a:off x="6903720" y="626698"/>
            <a:ext cx="3196240" cy="5604602"/>
          </a:xfrm>
          <a:prstGeom prst="rect">
            <a:avLst/>
          </a:prstGeom>
        </p:spPr>
      </p:pic>
      <p:grpSp>
        <p:nvGrpSpPr>
          <p:cNvPr id="15" name="Group 14">
            <a:extLst>
              <a:ext uri="{FF2B5EF4-FFF2-40B4-BE49-F238E27FC236}">
                <a16:creationId xmlns:a16="http://schemas.microsoft.com/office/drawing/2014/main" id="{0AAE75B9-97B1-B6AC-1721-4DFB174B969B}"/>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8" descr="Icon of flow chart">
              <a:extLst>
                <a:ext uri="{FF2B5EF4-FFF2-40B4-BE49-F238E27FC236}">
                  <a16:creationId xmlns:a16="http://schemas.microsoft.com/office/drawing/2014/main" id="{D0B283F9-5B6D-42DB-7238-B8059C284FD5}"/>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2" name="TextBox 11">
              <a:extLst>
                <a:ext uri="{FF2B5EF4-FFF2-40B4-BE49-F238E27FC236}">
                  <a16:creationId xmlns:a16="http://schemas.microsoft.com/office/drawing/2014/main" id="{67D217EA-D4F9-A4BE-B8DE-85D3B0744342}"/>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Ingestion</a:t>
              </a:r>
            </a:p>
          </p:txBody>
        </p:sp>
      </p:grpSp>
      <p:sp>
        <p:nvSpPr>
          <p:cNvPr id="14" name="TextBox 13">
            <a:extLst>
              <a:ext uri="{FF2B5EF4-FFF2-40B4-BE49-F238E27FC236}">
                <a16:creationId xmlns:a16="http://schemas.microsoft.com/office/drawing/2014/main" id="{580FF53F-35B9-8F8D-BFBD-5F558FC92999}"/>
              </a:ext>
            </a:extLst>
          </p:cNvPr>
          <p:cNvSpPr txBox="1"/>
          <p:nvPr/>
        </p:nvSpPr>
        <p:spPr>
          <a:xfrm>
            <a:off x="721993" y="584093"/>
            <a:ext cx="5259412" cy="830997"/>
          </a:xfrm>
          <a:prstGeom prst="rect">
            <a:avLst/>
          </a:prstGeom>
          <a:noFill/>
        </p:spPr>
        <p:txBody>
          <a:bodyPr wrap="square" rtlCol="0">
            <a:spAutoFit/>
          </a:bodyPr>
          <a:lstStyle/>
          <a:p>
            <a:pPr algn="ctr">
              <a:spcAft>
                <a:spcPts val="1200"/>
              </a:spcAft>
            </a:pPr>
            <a:r>
              <a:rPr lang="en-US" sz="2400" dirty="0">
                <a:solidFill>
                  <a:srgbClr val="37AD8B"/>
                </a:solidFill>
              </a:rPr>
              <a:t>We downloaded Public Data files (.csv) for 2016, 2017, 2018, 2019, and 2020</a:t>
            </a:r>
          </a:p>
        </p:txBody>
      </p:sp>
    </p:spTree>
    <p:extLst>
      <p:ext uri="{BB962C8B-B14F-4D97-AF65-F5344CB8AC3E}">
        <p14:creationId xmlns:p14="http://schemas.microsoft.com/office/powerpoint/2010/main" val="1419265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675B09-D394-F262-AE5E-9F8DB4FF08B2}"/>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C776C0F-2B78-5256-FA77-7622F30DEA22}"/>
              </a:ext>
            </a:extLst>
          </p:cNvPr>
          <p:cNvPicPr>
            <a:picLocks noChangeAspect="1"/>
          </p:cNvPicPr>
          <p:nvPr/>
        </p:nvPicPr>
        <p:blipFill>
          <a:blip r:embed="rId3"/>
          <a:stretch>
            <a:fillRect/>
          </a:stretch>
        </p:blipFill>
        <p:spPr>
          <a:xfrm>
            <a:off x="641891" y="1514308"/>
            <a:ext cx="11006538" cy="4537236"/>
          </a:xfrm>
          <a:prstGeom prst="rect">
            <a:avLst/>
          </a:prstGeom>
        </p:spPr>
      </p:pic>
      <p:sp>
        <p:nvSpPr>
          <p:cNvPr id="10" name="Title 1">
            <a:extLst>
              <a:ext uri="{FF2B5EF4-FFF2-40B4-BE49-F238E27FC236}">
                <a16:creationId xmlns:a16="http://schemas.microsoft.com/office/drawing/2014/main" id="{6EF9B9BF-0BBC-B65B-31F1-62BD83B6F648}"/>
              </a:ext>
            </a:extLst>
          </p:cNvPr>
          <p:cNvSpPr>
            <a:spLocks noGrp="1"/>
          </p:cNvSpPr>
          <p:nvPr>
            <p:ph type="title"/>
          </p:nvPr>
        </p:nvSpPr>
        <p:spPr>
          <a:xfrm>
            <a:off x="838200" y="365125"/>
            <a:ext cx="10515600" cy="1325563"/>
          </a:xfrm>
        </p:spPr>
        <p:txBody>
          <a:bodyPr>
            <a:normAutofit/>
          </a:bodyPr>
          <a:lstStyle/>
          <a:p>
            <a:pPr algn="ctr"/>
            <a:r>
              <a:rPr lang="en-US" sz="4000" dirty="0">
                <a:solidFill>
                  <a:srgbClr val="37AD8B"/>
                </a:solidFill>
              </a:rPr>
              <a:t>Data Features</a:t>
            </a:r>
          </a:p>
        </p:txBody>
      </p:sp>
      <p:grpSp>
        <p:nvGrpSpPr>
          <p:cNvPr id="11" name="Group 10">
            <a:extLst>
              <a:ext uri="{FF2B5EF4-FFF2-40B4-BE49-F238E27FC236}">
                <a16:creationId xmlns:a16="http://schemas.microsoft.com/office/drawing/2014/main" id="{4ABD0565-8FAA-A5C6-1BDE-5ECC2389F7CA}"/>
              </a:ext>
            </a:extLst>
          </p:cNvPr>
          <p:cNvGrpSpPr/>
          <p:nvPr/>
        </p:nvGrpSpPr>
        <p:grpSpPr>
          <a:xfrm>
            <a:off x="0" y="0"/>
            <a:ext cx="12192000" cy="451556"/>
            <a:chOff x="0" y="0"/>
            <a:chExt cx="12192000" cy="451556"/>
          </a:xfrm>
        </p:grpSpPr>
        <p:sp>
          <p:nvSpPr>
            <p:cNvPr id="12" name="Rectangle 11">
              <a:extLst>
                <a:ext uri="{FF2B5EF4-FFF2-40B4-BE49-F238E27FC236}">
                  <a16:creationId xmlns:a16="http://schemas.microsoft.com/office/drawing/2014/main" id="{232AFE18-AE8F-7298-0746-3336D42A9F1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8" descr="Icon of flow chart">
              <a:extLst>
                <a:ext uri="{FF2B5EF4-FFF2-40B4-BE49-F238E27FC236}">
                  <a16:creationId xmlns:a16="http://schemas.microsoft.com/office/drawing/2014/main" id="{0775B87A-B226-5120-96E7-1B99C67C27FD}"/>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TextBox 13">
              <a:extLst>
                <a:ext uri="{FF2B5EF4-FFF2-40B4-BE49-F238E27FC236}">
                  <a16:creationId xmlns:a16="http://schemas.microsoft.com/office/drawing/2014/main" id="{162FD4BC-33D9-D9EC-1377-C8A51F2A7BE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Ingestion</a:t>
              </a:r>
            </a:p>
          </p:txBody>
        </p:sp>
      </p:grpSp>
      <p:sp>
        <p:nvSpPr>
          <p:cNvPr id="2" name="Oval 1">
            <a:extLst>
              <a:ext uri="{FF2B5EF4-FFF2-40B4-BE49-F238E27FC236}">
                <a16:creationId xmlns:a16="http://schemas.microsoft.com/office/drawing/2014/main" id="{6E5F3A66-0196-69C8-D523-B9A9D6177E3F}"/>
              </a:ext>
            </a:extLst>
          </p:cNvPr>
          <p:cNvSpPr/>
          <p:nvPr/>
        </p:nvSpPr>
        <p:spPr>
          <a:xfrm>
            <a:off x="9956800" y="3500284"/>
            <a:ext cx="1505527" cy="370832"/>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3F843846-9AC5-1F23-0EB1-D78A876594D5}"/>
              </a:ext>
            </a:extLst>
          </p:cNvPr>
          <p:cNvSpPr/>
          <p:nvPr/>
        </p:nvSpPr>
        <p:spPr>
          <a:xfrm>
            <a:off x="9956799" y="4625109"/>
            <a:ext cx="1505527" cy="477834"/>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AE7A2E0-1E87-04FE-E144-706F12E53A4C}"/>
              </a:ext>
            </a:extLst>
          </p:cNvPr>
          <p:cNvSpPr/>
          <p:nvPr/>
        </p:nvSpPr>
        <p:spPr>
          <a:xfrm>
            <a:off x="10025271" y="3871116"/>
            <a:ext cx="1505527" cy="354900"/>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EE3E01A-C512-EEAC-74D9-97FBAF7DC52F}"/>
              </a:ext>
            </a:extLst>
          </p:cNvPr>
          <p:cNvSpPr/>
          <p:nvPr/>
        </p:nvSpPr>
        <p:spPr>
          <a:xfrm>
            <a:off x="6308436" y="3428999"/>
            <a:ext cx="3511422" cy="442116"/>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427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16207" y="365125"/>
            <a:ext cx="11959586" cy="1325563"/>
          </a:xfrm>
        </p:spPr>
        <p:txBody>
          <a:bodyPr>
            <a:normAutofit/>
          </a:bodyPr>
          <a:lstStyle/>
          <a:p>
            <a:pPr algn="ctr"/>
            <a:r>
              <a:rPr lang="en-US" sz="3600" dirty="0">
                <a:solidFill>
                  <a:srgbClr val="37AD8B"/>
                </a:solidFill>
              </a:rPr>
              <a:t>Early on, we decided to combine all questions from all years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B9FA8D2-173B-93CB-753E-DA13359A4E46}"/>
              </a:ext>
            </a:extLst>
          </p:cNvPr>
          <p:cNvSpPr txBox="1"/>
          <p:nvPr/>
        </p:nvSpPr>
        <p:spPr>
          <a:xfrm>
            <a:off x="9454434" y="2776333"/>
            <a:ext cx="2593551" cy="2554545"/>
          </a:xfrm>
          <a:prstGeom prst="rect">
            <a:avLst/>
          </a:prstGeom>
          <a:noFill/>
        </p:spPr>
        <p:txBody>
          <a:bodyPr wrap="square" rtlCol="0">
            <a:spAutoFit/>
          </a:bodyPr>
          <a:lstStyle/>
          <a:p>
            <a:pPr algn="ctr"/>
            <a:r>
              <a:rPr lang="en-US" sz="2000" b="1" dirty="0">
                <a:solidFill>
                  <a:srgbClr val="37AD8B"/>
                </a:solidFill>
              </a:rPr>
              <a:t>We collected all Intent to Leave responses in one column: ‘Stay or Go’: Stay, Transfer, Retire, or Leave. </a:t>
            </a:r>
          </a:p>
          <a:p>
            <a:pPr algn="ctr"/>
            <a:endParaRPr lang="en-US" sz="2000" b="1" dirty="0">
              <a:solidFill>
                <a:srgbClr val="37AD8B"/>
              </a:solidFill>
            </a:endParaRPr>
          </a:p>
          <a:p>
            <a:pPr algn="ctr"/>
            <a:r>
              <a:rPr lang="en-US" sz="2000" b="1" dirty="0">
                <a:solidFill>
                  <a:srgbClr val="37AD8B"/>
                </a:solidFill>
              </a:rPr>
              <a:t>This brought our column total to 189.</a:t>
            </a:r>
          </a:p>
        </p:txBody>
      </p:sp>
      <p:pic>
        <p:nvPicPr>
          <p:cNvPr id="9" name="Picture 8">
            <a:extLst>
              <a:ext uri="{FF2B5EF4-FFF2-40B4-BE49-F238E27FC236}">
                <a16:creationId xmlns:a16="http://schemas.microsoft.com/office/drawing/2014/main" id="{EEB6FB86-6DC6-129C-00FB-402D7CEF671C}"/>
              </a:ext>
            </a:extLst>
          </p:cNvPr>
          <p:cNvPicPr>
            <a:picLocks noChangeAspect="1"/>
          </p:cNvPicPr>
          <p:nvPr/>
        </p:nvPicPr>
        <p:blipFill>
          <a:blip r:embed="rId3"/>
          <a:stretch>
            <a:fillRect/>
          </a:stretch>
        </p:blipFill>
        <p:spPr>
          <a:xfrm>
            <a:off x="1563191" y="1376458"/>
            <a:ext cx="7730618" cy="4972705"/>
          </a:xfrm>
          <a:prstGeom prst="rect">
            <a:avLst/>
          </a:prstGeom>
        </p:spPr>
      </p:pic>
      <p:sp>
        <p:nvSpPr>
          <p:cNvPr id="10" name="Right Brace 9">
            <a:extLst>
              <a:ext uri="{FF2B5EF4-FFF2-40B4-BE49-F238E27FC236}">
                <a16:creationId xmlns:a16="http://schemas.microsoft.com/office/drawing/2014/main" id="{09D065E5-E3B7-EB87-EF19-34A9F439099B}"/>
              </a:ext>
            </a:extLst>
          </p:cNvPr>
          <p:cNvSpPr/>
          <p:nvPr/>
        </p:nvSpPr>
        <p:spPr>
          <a:xfrm>
            <a:off x="9056065" y="2713215"/>
            <a:ext cx="475488" cy="3155446"/>
          </a:xfrm>
          <a:prstGeom prst="rightBrace">
            <a:avLst/>
          </a:prstGeom>
          <a:noFill/>
          <a:ln>
            <a:solidFill>
              <a:srgbClr val="37AD8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Oval 11">
            <a:extLst>
              <a:ext uri="{FF2B5EF4-FFF2-40B4-BE49-F238E27FC236}">
                <a16:creationId xmlns:a16="http://schemas.microsoft.com/office/drawing/2014/main" id="{8060E9B2-E80D-35FE-68E7-60F7C13CBDBE}"/>
              </a:ext>
            </a:extLst>
          </p:cNvPr>
          <p:cNvSpPr/>
          <p:nvPr/>
        </p:nvSpPr>
        <p:spPr>
          <a:xfrm>
            <a:off x="2479144" y="6070593"/>
            <a:ext cx="329258" cy="329258"/>
          </a:xfrm>
          <a:prstGeom prst="ellipse">
            <a:avLst/>
          </a:prstGeom>
          <a:noFill/>
          <a:ln w="28575">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D65A619-B7FB-9F7D-93CD-C4728A5247B5}"/>
              </a:ext>
            </a:extLst>
          </p:cNvPr>
          <p:cNvSpPr/>
          <p:nvPr/>
        </p:nvSpPr>
        <p:spPr>
          <a:xfrm>
            <a:off x="8356090" y="2965376"/>
            <a:ext cx="1018032" cy="1325562"/>
          </a:xfrm>
          <a:prstGeom prst="ellipse">
            <a:avLst/>
          </a:prstGeom>
          <a:noFill/>
          <a:ln w="28575">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5CB280D-C1CC-7589-C38E-039956B741B7}"/>
              </a:ext>
            </a:extLst>
          </p:cNvPr>
          <p:cNvGrpSpPr/>
          <p:nvPr/>
        </p:nvGrpSpPr>
        <p:grpSpPr>
          <a:xfrm>
            <a:off x="0" y="0"/>
            <a:ext cx="12192000" cy="451556"/>
            <a:chOff x="0" y="0"/>
            <a:chExt cx="12192000" cy="451556"/>
          </a:xfrm>
        </p:grpSpPr>
        <p:sp>
          <p:nvSpPr>
            <p:cNvPr id="22" name="Rectangle 21">
              <a:extLst>
                <a:ext uri="{FF2B5EF4-FFF2-40B4-BE49-F238E27FC236}">
                  <a16:creationId xmlns:a16="http://schemas.microsoft.com/office/drawing/2014/main" id="{D644AA2D-CD00-12AE-B1B8-0A1AA886C625}"/>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18" descr="Icon of flow chart">
              <a:extLst>
                <a:ext uri="{FF2B5EF4-FFF2-40B4-BE49-F238E27FC236}">
                  <a16:creationId xmlns:a16="http://schemas.microsoft.com/office/drawing/2014/main" id="{1293CA62-1C31-301E-1939-E7C4B233D470}"/>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4" name="TextBox 23">
              <a:extLst>
                <a:ext uri="{FF2B5EF4-FFF2-40B4-BE49-F238E27FC236}">
                  <a16:creationId xmlns:a16="http://schemas.microsoft.com/office/drawing/2014/main" id="{870B2650-4AC0-77DE-C8D8-BA3AD1A9EFCB}"/>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Tree>
    <p:extLst>
      <p:ext uri="{BB962C8B-B14F-4D97-AF65-F5344CB8AC3E}">
        <p14:creationId xmlns:p14="http://schemas.microsoft.com/office/powerpoint/2010/main" val="3899502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3FC5959-EA1E-B28F-7A7D-7FFE9937A971}"/>
              </a:ext>
            </a:extLst>
          </p:cNvPr>
          <p:cNvPicPr>
            <a:picLocks noChangeAspect="1"/>
          </p:cNvPicPr>
          <p:nvPr/>
        </p:nvPicPr>
        <p:blipFill rotWithShape="1">
          <a:blip r:embed="rId3"/>
          <a:srcRect l="189" r="33137"/>
          <a:stretch/>
        </p:blipFill>
        <p:spPr>
          <a:xfrm>
            <a:off x="357644" y="1927330"/>
            <a:ext cx="5182128" cy="3067080"/>
          </a:xfrm>
          <a:prstGeom prst="rect">
            <a:avLst/>
          </a:prstGeom>
          <a:ln>
            <a:solidFill>
              <a:srgbClr val="37AD8B"/>
            </a:solidFill>
          </a:ln>
        </p:spPr>
      </p:pic>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16207" y="365125"/>
            <a:ext cx="11959575" cy="1325563"/>
          </a:xfrm>
        </p:spPr>
        <p:txBody>
          <a:bodyPr>
            <a:normAutofit/>
          </a:bodyPr>
          <a:lstStyle/>
          <a:p>
            <a:pPr algn="ctr"/>
            <a:r>
              <a:rPr lang="en-US" sz="3600" dirty="0">
                <a:solidFill>
                  <a:srgbClr val="37AD8B"/>
                </a:solidFill>
              </a:rPr>
              <a:t>We created a Snowflake SQL database for WORM storage</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5423C0C3-B6CB-F11D-4108-5121B8EDECBF}"/>
              </a:ext>
            </a:extLst>
          </p:cNvPr>
          <p:cNvCxnSpPr>
            <a:cxnSpLocks/>
          </p:cNvCxnSpPr>
          <p:nvPr/>
        </p:nvCxnSpPr>
        <p:spPr>
          <a:xfrm>
            <a:off x="5926064" y="1537694"/>
            <a:ext cx="0" cy="4225543"/>
          </a:xfrm>
          <a:prstGeom prst="line">
            <a:avLst/>
          </a:prstGeom>
          <a:ln>
            <a:solidFill>
              <a:srgbClr val="37AD8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878DE8-5A40-0230-1E52-D5B3526F9633}"/>
              </a:ext>
            </a:extLst>
          </p:cNvPr>
          <p:cNvPicPr>
            <a:picLocks noChangeAspect="1"/>
          </p:cNvPicPr>
          <p:nvPr/>
        </p:nvPicPr>
        <p:blipFill>
          <a:blip r:embed="rId4"/>
          <a:stretch>
            <a:fillRect/>
          </a:stretch>
        </p:blipFill>
        <p:spPr>
          <a:xfrm>
            <a:off x="6070919" y="2502851"/>
            <a:ext cx="5938878" cy="2767701"/>
          </a:xfrm>
          <a:prstGeom prst="rect">
            <a:avLst/>
          </a:prstGeom>
        </p:spPr>
      </p:pic>
      <p:sp>
        <p:nvSpPr>
          <p:cNvPr id="10" name="TextBox 9">
            <a:extLst>
              <a:ext uri="{FF2B5EF4-FFF2-40B4-BE49-F238E27FC236}">
                <a16:creationId xmlns:a16="http://schemas.microsoft.com/office/drawing/2014/main" id="{C3476D24-5CFD-3EAF-289A-27AD0EDD63AA}"/>
              </a:ext>
            </a:extLst>
          </p:cNvPr>
          <p:cNvSpPr txBox="1"/>
          <p:nvPr/>
        </p:nvSpPr>
        <p:spPr>
          <a:xfrm>
            <a:off x="6717382" y="1577385"/>
            <a:ext cx="4645952" cy="707886"/>
          </a:xfrm>
          <a:prstGeom prst="rect">
            <a:avLst/>
          </a:prstGeom>
          <a:noFill/>
        </p:spPr>
        <p:txBody>
          <a:bodyPr wrap="none" rtlCol="0">
            <a:spAutoFit/>
          </a:bodyPr>
          <a:lstStyle/>
          <a:p>
            <a:pPr algn="ctr"/>
            <a:r>
              <a:rPr lang="en-US" sz="2000" b="1" dirty="0">
                <a:solidFill>
                  <a:srgbClr val="37AD8B"/>
                </a:solidFill>
              </a:rPr>
              <a:t>But after our columns were standardized, </a:t>
            </a:r>
          </a:p>
          <a:p>
            <a:pPr algn="ctr"/>
            <a:r>
              <a:rPr lang="en-US" sz="2000" b="1" dirty="0">
                <a:solidFill>
                  <a:srgbClr val="37AD8B"/>
                </a:solidFill>
              </a:rPr>
              <a:t>we mainly worked with CSV files</a:t>
            </a:r>
            <a:r>
              <a:rPr lang="en-US" sz="2000" dirty="0"/>
              <a:t>.</a:t>
            </a:r>
            <a:endParaRPr lang="en-US" dirty="0"/>
          </a:p>
        </p:txBody>
      </p:sp>
      <p:pic>
        <p:nvPicPr>
          <p:cNvPr id="12" name="Picture 11">
            <a:extLst>
              <a:ext uri="{FF2B5EF4-FFF2-40B4-BE49-F238E27FC236}">
                <a16:creationId xmlns:a16="http://schemas.microsoft.com/office/drawing/2014/main" id="{4BAD20CF-36AE-C4CB-E794-502B68753A57}"/>
              </a:ext>
            </a:extLst>
          </p:cNvPr>
          <p:cNvPicPr>
            <a:picLocks noChangeAspect="1"/>
          </p:cNvPicPr>
          <p:nvPr/>
        </p:nvPicPr>
        <p:blipFill rotWithShape="1">
          <a:blip r:embed="rId5"/>
          <a:srcRect t="29378" b="16128"/>
          <a:stretch/>
        </p:blipFill>
        <p:spPr>
          <a:xfrm>
            <a:off x="93046" y="1475168"/>
            <a:ext cx="1532980" cy="425383"/>
          </a:xfrm>
          <a:prstGeom prst="rect">
            <a:avLst/>
          </a:prstGeom>
        </p:spPr>
      </p:pic>
      <p:grpSp>
        <p:nvGrpSpPr>
          <p:cNvPr id="19" name="Group 18">
            <a:extLst>
              <a:ext uri="{FF2B5EF4-FFF2-40B4-BE49-F238E27FC236}">
                <a16:creationId xmlns:a16="http://schemas.microsoft.com/office/drawing/2014/main" id="{F92A65EB-0D26-62D4-3F98-271120E74C19}"/>
              </a:ext>
            </a:extLst>
          </p:cNvPr>
          <p:cNvGrpSpPr/>
          <p:nvPr/>
        </p:nvGrpSpPr>
        <p:grpSpPr>
          <a:xfrm>
            <a:off x="0" y="0"/>
            <a:ext cx="12192000" cy="451556"/>
            <a:chOff x="0" y="0"/>
            <a:chExt cx="12192000" cy="451556"/>
          </a:xfrm>
        </p:grpSpPr>
        <p:sp>
          <p:nvSpPr>
            <p:cNvPr id="20" name="Rectangle 19">
              <a:extLst>
                <a:ext uri="{FF2B5EF4-FFF2-40B4-BE49-F238E27FC236}">
                  <a16:creationId xmlns:a16="http://schemas.microsoft.com/office/drawing/2014/main" id="{73F84221-B2D1-33A6-FB6D-E84F82C2B0AC}"/>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18" descr="Icon of flow chart">
              <a:extLst>
                <a:ext uri="{FF2B5EF4-FFF2-40B4-BE49-F238E27FC236}">
                  <a16:creationId xmlns:a16="http://schemas.microsoft.com/office/drawing/2014/main" id="{13D82A10-CD2B-DB75-5F5B-7849C59EBBD5}"/>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2" name="TextBox 21">
              <a:extLst>
                <a:ext uri="{FF2B5EF4-FFF2-40B4-BE49-F238E27FC236}">
                  <a16:creationId xmlns:a16="http://schemas.microsoft.com/office/drawing/2014/main" id="{B4E55E90-196A-64C8-AB81-7FAF89D1C08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pic>
        <p:nvPicPr>
          <p:cNvPr id="25" name="Picture 24">
            <a:extLst>
              <a:ext uri="{FF2B5EF4-FFF2-40B4-BE49-F238E27FC236}">
                <a16:creationId xmlns:a16="http://schemas.microsoft.com/office/drawing/2014/main" id="{819342DF-D1A7-FEA8-5ADE-364EB2F9BF43}"/>
              </a:ext>
            </a:extLst>
          </p:cNvPr>
          <p:cNvPicPr>
            <a:picLocks noChangeAspect="1"/>
          </p:cNvPicPr>
          <p:nvPr/>
        </p:nvPicPr>
        <p:blipFill>
          <a:blip r:embed="rId6"/>
          <a:stretch>
            <a:fillRect/>
          </a:stretch>
        </p:blipFill>
        <p:spPr>
          <a:xfrm>
            <a:off x="1413315" y="3596018"/>
            <a:ext cx="2558650" cy="2692979"/>
          </a:xfrm>
          <a:prstGeom prst="rect">
            <a:avLst/>
          </a:prstGeom>
          <a:ln>
            <a:solidFill>
              <a:srgbClr val="37AD8B"/>
            </a:solidFill>
          </a:ln>
        </p:spPr>
      </p:pic>
      <p:pic>
        <p:nvPicPr>
          <p:cNvPr id="14" name="Picture 13">
            <a:extLst>
              <a:ext uri="{FF2B5EF4-FFF2-40B4-BE49-F238E27FC236}">
                <a16:creationId xmlns:a16="http://schemas.microsoft.com/office/drawing/2014/main" id="{69CDA4E3-5BD0-970D-E2C7-4C7C1AD10752}"/>
              </a:ext>
            </a:extLst>
          </p:cNvPr>
          <p:cNvPicPr>
            <a:picLocks noChangeAspect="1"/>
          </p:cNvPicPr>
          <p:nvPr/>
        </p:nvPicPr>
        <p:blipFill>
          <a:blip r:embed="rId7"/>
          <a:stretch>
            <a:fillRect/>
          </a:stretch>
        </p:blipFill>
        <p:spPr>
          <a:xfrm>
            <a:off x="2733622" y="3886702"/>
            <a:ext cx="2951005" cy="2349155"/>
          </a:xfrm>
          <a:prstGeom prst="rect">
            <a:avLst/>
          </a:prstGeom>
          <a:ln>
            <a:solidFill>
              <a:srgbClr val="37AD8B"/>
            </a:solidFill>
          </a:ln>
        </p:spPr>
      </p:pic>
    </p:spTree>
    <p:extLst>
      <p:ext uri="{BB962C8B-B14F-4D97-AF65-F5344CB8AC3E}">
        <p14:creationId xmlns:p14="http://schemas.microsoft.com/office/powerpoint/2010/main" val="4169033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5848" y="2280201"/>
            <a:ext cx="10515600" cy="1325563"/>
          </a:xfrm>
        </p:spPr>
        <p:txBody>
          <a:bodyPr>
            <a:normAutofit/>
          </a:bodyPr>
          <a:lstStyle/>
          <a:p>
            <a:pPr algn="ctr"/>
            <a:r>
              <a:rPr lang="en-US" sz="6000" b="1" dirty="0"/>
              <a:t>Computation and Analysis</a:t>
            </a:r>
            <a:endParaRPr lang="en-US" sz="16600" b="1" dirty="0"/>
          </a:p>
        </p:txBody>
      </p:sp>
      <p:sp>
        <p:nvSpPr>
          <p:cNvPr id="8" name="Rectangle 7">
            <a:extLst>
              <a:ext uri="{FF2B5EF4-FFF2-40B4-BE49-F238E27FC236}">
                <a16:creationId xmlns:a16="http://schemas.microsoft.com/office/drawing/2014/main" id="{0E7EF41C-82F8-F164-4E8D-8163BB5DD64D}"/>
              </a:ext>
            </a:extLst>
          </p:cNvPr>
          <p:cNvSpPr/>
          <p:nvPr/>
        </p:nvSpPr>
        <p:spPr>
          <a:xfrm>
            <a:off x="0" y="4097867"/>
            <a:ext cx="12192000" cy="2760132"/>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D0BFBD0-3411-450B-811A-7CB243B86A82}"/>
              </a:ext>
            </a:extLst>
          </p:cNvPr>
          <p:cNvSpPr/>
          <p:nvPr/>
        </p:nvSpPr>
        <p:spPr>
          <a:xfrm>
            <a:off x="476956" y="473797"/>
            <a:ext cx="1411111" cy="1411111"/>
          </a:xfrm>
          <a:prstGeom prst="ellipse">
            <a:avLst/>
          </a:prstGeom>
          <a:solidFill>
            <a:srgbClr val="BEEB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54" descr="Icon of graph">
            <a:extLst>
              <a:ext uri="{FF2B5EF4-FFF2-40B4-BE49-F238E27FC236}">
                <a16:creationId xmlns:a16="http://schemas.microsoft.com/office/drawing/2014/main" id="{94D16BCE-482B-B4A5-017E-1F805F438112}"/>
              </a:ext>
            </a:extLst>
          </p:cNvPr>
          <p:cNvGrpSpPr/>
          <p:nvPr/>
        </p:nvGrpSpPr>
        <p:grpSpPr>
          <a:xfrm>
            <a:off x="773289" y="869090"/>
            <a:ext cx="714967" cy="60985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175C9788-748E-C5E0-313A-F106F7718AA7}"/>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Rectangle 24">
              <a:extLst>
                <a:ext uri="{FF2B5EF4-FFF2-40B4-BE49-F238E27FC236}">
                  <a16:creationId xmlns:a16="http://schemas.microsoft.com/office/drawing/2014/main" id="{B72CD121-2805-14B8-DCEB-5295590725EF}"/>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7" name="Rectangle 25">
              <a:extLst>
                <a:ext uri="{FF2B5EF4-FFF2-40B4-BE49-F238E27FC236}">
                  <a16:creationId xmlns:a16="http://schemas.microsoft.com/office/drawing/2014/main" id="{8F59E977-93D3-C557-724D-FAA67857D54A}"/>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9" name="Rectangle 26">
              <a:extLst>
                <a:ext uri="{FF2B5EF4-FFF2-40B4-BE49-F238E27FC236}">
                  <a16:creationId xmlns:a16="http://schemas.microsoft.com/office/drawing/2014/main" id="{B0FFCD93-943F-59FC-7DDE-C33E2F192803}"/>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0" name="Rectangle 27">
              <a:extLst>
                <a:ext uri="{FF2B5EF4-FFF2-40B4-BE49-F238E27FC236}">
                  <a16:creationId xmlns:a16="http://schemas.microsoft.com/office/drawing/2014/main" id="{3DFEEF00-FC25-0F1F-58FE-45E76E22F4D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Tree>
    <p:extLst>
      <p:ext uri="{BB962C8B-B14F-4D97-AF65-F5344CB8AC3E}">
        <p14:creationId xmlns:p14="http://schemas.microsoft.com/office/powerpoint/2010/main" val="36244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2296" y="411425"/>
            <a:ext cx="12024360" cy="1325563"/>
          </a:xfrm>
        </p:spPr>
        <p:txBody>
          <a:bodyPr>
            <a:normAutofit/>
          </a:bodyPr>
          <a:lstStyle/>
          <a:p>
            <a:pPr algn="ctr"/>
            <a:r>
              <a:rPr lang="en-US" sz="3600" dirty="0">
                <a:solidFill>
                  <a:srgbClr val="37AD8B"/>
                </a:solidFill>
              </a:rPr>
              <a:t>In early exploratory data analysis (EDA), </a:t>
            </a:r>
            <a:br>
              <a:rPr lang="en-US" sz="3600" dirty="0">
                <a:solidFill>
                  <a:srgbClr val="37AD8B"/>
                </a:solidFill>
              </a:rPr>
            </a:br>
            <a:r>
              <a:rPr lang="en-US" sz="3600" dirty="0">
                <a:solidFill>
                  <a:srgbClr val="37AD8B"/>
                </a:solidFill>
              </a:rPr>
              <a:t>we found “Leave” to be correlated with low EEI scores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87A315E-7F51-833C-3E8D-2E68D1E5A3EA}"/>
              </a:ext>
            </a:extLst>
          </p:cNvPr>
          <p:cNvSpPr txBox="1"/>
          <p:nvPr/>
        </p:nvSpPr>
        <p:spPr>
          <a:xfrm>
            <a:off x="397013" y="1797678"/>
            <a:ext cx="5697463" cy="707886"/>
          </a:xfrm>
          <a:prstGeom prst="rect">
            <a:avLst/>
          </a:prstGeom>
          <a:noFill/>
        </p:spPr>
        <p:txBody>
          <a:bodyPr wrap="square" rtlCol="0">
            <a:spAutoFit/>
          </a:bodyPr>
          <a:lstStyle/>
          <a:p>
            <a:pPr algn="ctr"/>
            <a:r>
              <a:rPr lang="en-US" sz="2000" b="1" i="0" dirty="0">
                <a:solidFill>
                  <a:schemeClr val="accent4">
                    <a:lumMod val="50000"/>
                  </a:schemeClr>
                </a:solidFill>
                <a:effectLst/>
              </a:rPr>
              <a:t>On average, </a:t>
            </a:r>
            <a:r>
              <a:rPr lang="en-US" sz="2000" b="1" dirty="0">
                <a:solidFill>
                  <a:schemeClr val="accent4">
                    <a:lumMod val="50000"/>
                  </a:schemeClr>
                </a:solidFill>
              </a:rPr>
              <a:t>e</a:t>
            </a:r>
            <a:r>
              <a:rPr lang="en-US" sz="2000" b="1" i="0" dirty="0">
                <a:solidFill>
                  <a:schemeClr val="accent4">
                    <a:lumMod val="50000"/>
                  </a:schemeClr>
                </a:solidFill>
                <a:effectLst/>
              </a:rPr>
              <a:t>mployees expressing “Leave” scored lower on EEI questions than those intending “Stay.”</a:t>
            </a:r>
            <a:endParaRPr lang="en-US" sz="2000" b="1" dirty="0">
              <a:solidFill>
                <a:schemeClr val="accent4">
                  <a:lumMod val="50000"/>
                </a:schemeClr>
              </a:solidFill>
            </a:endParaRPr>
          </a:p>
        </p:txBody>
      </p:sp>
      <p:sp>
        <p:nvSpPr>
          <p:cNvPr id="14" name="TextBox 13">
            <a:extLst>
              <a:ext uri="{FF2B5EF4-FFF2-40B4-BE49-F238E27FC236}">
                <a16:creationId xmlns:a16="http://schemas.microsoft.com/office/drawing/2014/main" id="{61A96456-16BF-5D56-F10D-F875DBA1C325}"/>
              </a:ext>
            </a:extLst>
          </p:cNvPr>
          <p:cNvSpPr txBox="1"/>
          <p:nvPr/>
        </p:nvSpPr>
        <p:spPr>
          <a:xfrm>
            <a:off x="6260485" y="1794470"/>
            <a:ext cx="4774152" cy="707886"/>
          </a:xfrm>
          <a:prstGeom prst="rect">
            <a:avLst/>
          </a:prstGeom>
          <a:noFill/>
        </p:spPr>
        <p:txBody>
          <a:bodyPr wrap="square" rtlCol="0">
            <a:spAutoFit/>
          </a:bodyPr>
          <a:lstStyle/>
          <a:p>
            <a:pPr algn="ctr"/>
            <a:r>
              <a:rPr lang="en-US" sz="2000" b="1" dirty="0">
                <a:solidFill>
                  <a:schemeClr val="accent4">
                    <a:lumMod val="50000"/>
                  </a:schemeClr>
                </a:solidFill>
              </a:rPr>
              <a:t>“Leave” responses to Q108, Q127, and Q128 were especially striking. </a:t>
            </a:r>
          </a:p>
        </p:txBody>
      </p:sp>
      <p:pic>
        <p:nvPicPr>
          <p:cNvPr id="15" name="Picture 14">
            <a:extLst>
              <a:ext uri="{FF2B5EF4-FFF2-40B4-BE49-F238E27FC236}">
                <a16:creationId xmlns:a16="http://schemas.microsoft.com/office/drawing/2014/main" id="{31C9D744-4B83-0E81-7C2D-FBC00447142A}"/>
              </a:ext>
            </a:extLst>
          </p:cNvPr>
          <p:cNvPicPr>
            <a:picLocks noChangeAspect="1"/>
          </p:cNvPicPr>
          <p:nvPr/>
        </p:nvPicPr>
        <p:blipFill rotWithShape="1">
          <a:blip r:embed="rId3"/>
          <a:srcRect t="13405"/>
          <a:stretch/>
        </p:blipFill>
        <p:spPr>
          <a:xfrm>
            <a:off x="5593576" y="2434129"/>
            <a:ext cx="6592602" cy="3200400"/>
          </a:xfrm>
          <a:prstGeom prst="rect">
            <a:avLst/>
          </a:prstGeom>
        </p:spPr>
      </p:pic>
      <p:sp>
        <p:nvSpPr>
          <p:cNvPr id="18" name="TextBox 17">
            <a:extLst>
              <a:ext uri="{FF2B5EF4-FFF2-40B4-BE49-F238E27FC236}">
                <a16:creationId xmlns:a16="http://schemas.microsoft.com/office/drawing/2014/main" id="{94416A03-3476-9E5F-C7C8-7BB718B45951}"/>
              </a:ext>
            </a:extLst>
          </p:cNvPr>
          <p:cNvSpPr txBox="1"/>
          <p:nvPr/>
        </p:nvSpPr>
        <p:spPr>
          <a:xfrm>
            <a:off x="6094476" y="5604988"/>
            <a:ext cx="5732573" cy="830997"/>
          </a:xfrm>
          <a:prstGeom prst="rect">
            <a:avLst/>
          </a:prstGeom>
          <a:noFill/>
        </p:spPr>
        <p:txBody>
          <a:bodyPr wrap="square">
            <a:spAutoFit/>
          </a:bodyPr>
          <a:lstStyle/>
          <a:p>
            <a:pPr algn="l"/>
            <a:r>
              <a:rPr lang="en-US" sz="1200" b="0" dirty="0">
                <a:solidFill>
                  <a:srgbClr val="2D3B45"/>
                </a:solidFill>
                <a:effectLst/>
              </a:rPr>
              <a:t>Q108</a:t>
            </a:r>
            <a:r>
              <a:rPr lang="en-US" sz="1200" dirty="0">
                <a:solidFill>
                  <a:srgbClr val="2D3B45"/>
                </a:solidFill>
              </a:rPr>
              <a:t> =</a:t>
            </a:r>
            <a:r>
              <a:rPr lang="en-US" sz="1200" b="0" dirty="0">
                <a:solidFill>
                  <a:srgbClr val="2D3B45"/>
                </a:solidFill>
                <a:effectLst/>
              </a:rPr>
              <a:t> I know how my work relates to the agency's goals.</a:t>
            </a:r>
          </a:p>
          <a:p>
            <a:pPr algn="l"/>
            <a:r>
              <a:rPr lang="en-US" sz="1200" dirty="0">
                <a:solidFill>
                  <a:srgbClr val="2D3B45"/>
                </a:solidFill>
              </a:rPr>
              <a:t>Q</a:t>
            </a:r>
            <a:r>
              <a:rPr lang="en-US" sz="1200" b="0" dirty="0">
                <a:solidFill>
                  <a:srgbClr val="2D3B45"/>
                </a:solidFill>
                <a:effectLst/>
              </a:rPr>
              <a:t>127 = In my organization_ senior leaders generate high levels </a:t>
            </a:r>
            <a:br>
              <a:rPr lang="en-US" sz="1200" b="0" dirty="0">
                <a:solidFill>
                  <a:srgbClr val="2D3B45"/>
                </a:solidFill>
                <a:effectLst/>
              </a:rPr>
            </a:br>
            <a:r>
              <a:rPr lang="en-US" sz="1200" b="0" dirty="0">
                <a:solidFill>
                  <a:srgbClr val="2D3B45"/>
                </a:solidFill>
                <a:effectLst/>
              </a:rPr>
              <a:t>of motivation and commitment in the workforce.</a:t>
            </a:r>
          </a:p>
          <a:p>
            <a:pPr algn="l"/>
            <a:r>
              <a:rPr lang="en-US" sz="1200" b="0" dirty="0">
                <a:solidFill>
                  <a:srgbClr val="2D3B45"/>
                </a:solidFill>
                <a:effectLst/>
              </a:rPr>
              <a:t>Q128</a:t>
            </a:r>
            <a:r>
              <a:rPr lang="en-US" sz="1200" dirty="0">
                <a:solidFill>
                  <a:srgbClr val="2D3B45"/>
                </a:solidFill>
              </a:rPr>
              <a:t> =</a:t>
            </a:r>
            <a:r>
              <a:rPr lang="en-US" sz="1200" b="0" dirty="0">
                <a:solidFill>
                  <a:srgbClr val="2D3B45"/>
                </a:solidFill>
                <a:effectLst/>
              </a:rPr>
              <a:t> My organization's senior leaders maintain high standards of honesty and integrity.</a:t>
            </a:r>
          </a:p>
        </p:txBody>
      </p:sp>
      <p:pic>
        <p:nvPicPr>
          <p:cNvPr id="19" name="Picture 18">
            <a:extLst>
              <a:ext uri="{FF2B5EF4-FFF2-40B4-BE49-F238E27FC236}">
                <a16:creationId xmlns:a16="http://schemas.microsoft.com/office/drawing/2014/main" id="{EED73FDC-9C9E-B0FB-6BAD-866714E1A56D}"/>
              </a:ext>
            </a:extLst>
          </p:cNvPr>
          <p:cNvPicPr>
            <a:picLocks noChangeAspect="1"/>
          </p:cNvPicPr>
          <p:nvPr/>
        </p:nvPicPr>
        <p:blipFill>
          <a:blip r:embed="rId4"/>
          <a:stretch>
            <a:fillRect/>
          </a:stretch>
        </p:blipFill>
        <p:spPr>
          <a:xfrm>
            <a:off x="713384" y="2551386"/>
            <a:ext cx="4714183" cy="3200400"/>
          </a:xfrm>
          <a:prstGeom prst="rect">
            <a:avLst/>
          </a:prstGeom>
        </p:spPr>
      </p:pic>
      <p:grpSp>
        <p:nvGrpSpPr>
          <p:cNvPr id="21" name="Group 20">
            <a:extLst>
              <a:ext uri="{FF2B5EF4-FFF2-40B4-BE49-F238E27FC236}">
                <a16:creationId xmlns:a16="http://schemas.microsoft.com/office/drawing/2014/main" id="{61D333DB-1AC9-1796-F41C-26CCFC83DB0B}"/>
              </a:ext>
            </a:extLst>
          </p:cNvPr>
          <p:cNvGrpSpPr/>
          <p:nvPr/>
        </p:nvGrpSpPr>
        <p:grpSpPr>
          <a:xfrm>
            <a:off x="0" y="0"/>
            <a:ext cx="12192000" cy="456130"/>
            <a:chOff x="0" y="0"/>
            <a:chExt cx="12192000" cy="456130"/>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54" descr="Icon of graph">
              <a:extLst>
                <a:ext uri="{FF2B5EF4-FFF2-40B4-BE49-F238E27FC236}">
                  <a16:creationId xmlns:a16="http://schemas.microsoft.com/office/drawing/2014/main" id="{9AEC68AF-7234-3A16-B461-F9F128979010}"/>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957B776D-BA74-D3CC-A8AE-578226EE44E6}"/>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Rectangle 24">
                <a:extLst>
                  <a:ext uri="{FF2B5EF4-FFF2-40B4-BE49-F238E27FC236}">
                    <a16:creationId xmlns:a16="http://schemas.microsoft.com/office/drawing/2014/main" id="{0B6FCF98-EF4E-4D8E-F331-3497A308DAA1}"/>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7" name="Rectangle 25">
                <a:extLst>
                  <a:ext uri="{FF2B5EF4-FFF2-40B4-BE49-F238E27FC236}">
                    <a16:creationId xmlns:a16="http://schemas.microsoft.com/office/drawing/2014/main" id="{D7D3964C-D61D-C21A-410D-3C5BE494C3DE}"/>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9" name="Rectangle 26">
                <a:extLst>
                  <a:ext uri="{FF2B5EF4-FFF2-40B4-BE49-F238E27FC236}">
                    <a16:creationId xmlns:a16="http://schemas.microsoft.com/office/drawing/2014/main" id="{4518F4F7-CDFB-9EA7-CC0A-396206BDEBC2}"/>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0" name="Rectangle 27">
                <a:extLst>
                  <a:ext uri="{FF2B5EF4-FFF2-40B4-BE49-F238E27FC236}">
                    <a16:creationId xmlns:a16="http://schemas.microsoft.com/office/drawing/2014/main" id="{76436E54-88F4-C783-2781-B244152D83A7}"/>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0" name="TextBox 19">
              <a:extLst>
                <a:ext uri="{FF2B5EF4-FFF2-40B4-BE49-F238E27FC236}">
                  <a16:creationId xmlns:a16="http://schemas.microsoft.com/office/drawing/2014/main" id="{5FE4E472-27F5-D6F2-FE2F-660C2871EBA6}"/>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3" name="TextBox 12">
            <a:extLst>
              <a:ext uri="{FF2B5EF4-FFF2-40B4-BE49-F238E27FC236}">
                <a16:creationId xmlns:a16="http://schemas.microsoft.com/office/drawing/2014/main" id="{7950662B-6921-B388-9605-7736CC5EA29A}"/>
              </a:ext>
            </a:extLst>
          </p:cNvPr>
          <p:cNvSpPr txBox="1"/>
          <p:nvPr/>
        </p:nvSpPr>
        <p:spPr>
          <a:xfrm>
            <a:off x="1466907" y="5894448"/>
            <a:ext cx="3557674" cy="369332"/>
          </a:xfrm>
          <a:prstGeom prst="rect">
            <a:avLst/>
          </a:prstGeom>
          <a:noFill/>
        </p:spPr>
        <p:txBody>
          <a:bodyPr wrap="square">
            <a:spAutoFit/>
          </a:bodyPr>
          <a:lstStyle/>
          <a:p>
            <a:r>
              <a:rPr lang="en-US" sz="1800" dirty="0"/>
              <a:t>EEI= Employee Engagement Index</a:t>
            </a:r>
            <a:endParaRPr lang="en-US" dirty="0"/>
          </a:p>
        </p:txBody>
      </p:sp>
    </p:spTree>
    <p:extLst>
      <p:ext uri="{BB962C8B-B14F-4D97-AF65-F5344CB8AC3E}">
        <p14:creationId xmlns:p14="http://schemas.microsoft.com/office/powerpoint/2010/main" val="175727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2296" y="365125"/>
            <a:ext cx="12024360" cy="1325563"/>
          </a:xfrm>
        </p:spPr>
        <p:txBody>
          <a:bodyPr>
            <a:normAutofit/>
          </a:bodyPr>
          <a:lstStyle/>
          <a:p>
            <a:pPr algn="ctr"/>
            <a:r>
              <a:rPr lang="en-US" sz="3600" dirty="0">
                <a:solidFill>
                  <a:srgbClr val="37AD8B"/>
                </a:solidFill>
              </a:rPr>
              <a:t>In early EDA, we also found “Leave” to be correlated </a:t>
            </a:r>
            <a:br>
              <a:rPr lang="en-US" sz="3600" dirty="0">
                <a:solidFill>
                  <a:srgbClr val="37AD8B"/>
                </a:solidFill>
              </a:rPr>
            </a:br>
            <a:r>
              <a:rPr lang="en-US" sz="3600" dirty="0">
                <a:solidFill>
                  <a:srgbClr val="37AD8B"/>
                </a:solidFill>
              </a:rPr>
              <a:t>with low Global Satisfaction Index (GSI) scores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50D413C-93AA-DB2E-99CB-D751F67E834C}"/>
              </a:ext>
            </a:extLst>
          </p:cNvPr>
          <p:cNvPicPr>
            <a:picLocks noChangeAspect="1"/>
          </p:cNvPicPr>
          <p:nvPr/>
        </p:nvPicPr>
        <p:blipFill>
          <a:blip r:embed="rId3"/>
          <a:stretch>
            <a:fillRect/>
          </a:stretch>
        </p:blipFill>
        <p:spPr>
          <a:xfrm>
            <a:off x="813099" y="2497880"/>
            <a:ext cx="4239783" cy="3200400"/>
          </a:xfrm>
          <a:prstGeom prst="rect">
            <a:avLst/>
          </a:prstGeom>
        </p:spPr>
      </p:pic>
      <p:sp>
        <p:nvSpPr>
          <p:cNvPr id="12" name="TextBox 11">
            <a:extLst>
              <a:ext uri="{FF2B5EF4-FFF2-40B4-BE49-F238E27FC236}">
                <a16:creationId xmlns:a16="http://schemas.microsoft.com/office/drawing/2014/main" id="{287A315E-7F51-833C-3E8D-2E68D1E5A3EA}"/>
              </a:ext>
            </a:extLst>
          </p:cNvPr>
          <p:cNvSpPr txBox="1"/>
          <p:nvPr/>
        </p:nvSpPr>
        <p:spPr>
          <a:xfrm>
            <a:off x="880701" y="1690688"/>
            <a:ext cx="4471416" cy="707886"/>
          </a:xfrm>
          <a:prstGeom prst="rect">
            <a:avLst/>
          </a:prstGeom>
          <a:noFill/>
        </p:spPr>
        <p:txBody>
          <a:bodyPr wrap="square" rtlCol="0">
            <a:spAutoFit/>
          </a:bodyPr>
          <a:lstStyle/>
          <a:p>
            <a:pPr algn="ctr"/>
            <a:r>
              <a:rPr lang="en-US" sz="2000" b="1" dirty="0">
                <a:solidFill>
                  <a:schemeClr val="accent4">
                    <a:lumMod val="50000"/>
                  </a:schemeClr>
                </a:solidFill>
              </a:rPr>
              <a:t>Those answering “Leave” rated answers to the GSI questions lowest of all.</a:t>
            </a:r>
          </a:p>
        </p:txBody>
      </p:sp>
      <p:pic>
        <p:nvPicPr>
          <p:cNvPr id="13" name="Picture 12">
            <a:extLst>
              <a:ext uri="{FF2B5EF4-FFF2-40B4-BE49-F238E27FC236}">
                <a16:creationId xmlns:a16="http://schemas.microsoft.com/office/drawing/2014/main" id="{638C6BD6-5AC6-E5CC-0CAA-C888485E85E6}"/>
              </a:ext>
            </a:extLst>
          </p:cNvPr>
          <p:cNvPicPr>
            <a:picLocks noChangeAspect="1"/>
          </p:cNvPicPr>
          <p:nvPr/>
        </p:nvPicPr>
        <p:blipFill>
          <a:blip r:embed="rId4"/>
          <a:stretch>
            <a:fillRect/>
          </a:stretch>
        </p:blipFill>
        <p:spPr>
          <a:xfrm>
            <a:off x="5283450" y="2386370"/>
            <a:ext cx="6604650" cy="3213594"/>
          </a:xfrm>
          <a:prstGeom prst="rect">
            <a:avLst/>
          </a:prstGeom>
        </p:spPr>
      </p:pic>
      <p:sp>
        <p:nvSpPr>
          <p:cNvPr id="14" name="TextBox 13">
            <a:extLst>
              <a:ext uri="{FF2B5EF4-FFF2-40B4-BE49-F238E27FC236}">
                <a16:creationId xmlns:a16="http://schemas.microsoft.com/office/drawing/2014/main" id="{61A96456-16BF-5D56-F10D-F875DBA1C325}"/>
              </a:ext>
            </a:extLst>
          </p:cNvPr>
          <p:cNvSpPr txBox="1"/>
          <p:nvPr/>
        </p:nvSpPr>
        <p:spPr>
          <a:xfrm>
            <a:off x="5582685" y="1687846"/>
            <a:ext cx="6236749" cy="707886"/>
          </a:xfrm>
          <a:prstGeom prst="rect">
            <a:avLst/>
          </a:prstGeom>
          <a:noFill/>
        </p:spPr>
        <p:txBody>
          <a:bodyPr wrap="square" rtlCol="0">
            <a:spAutoFit/>
          </a:bodyPr>
          <a:lstStyle/>
          <a:p>
            <a:pPr algn="ctr"/>
            <a:r>
              <a:rPr lang="en-US" sz="2000" b="1" dirty="0">
                <a:solidFill>
                  <a:schemeClr val="accent4">
                    <a:lumMod val="50000"/>
                  </a:schemeClr>
                </a:solidFill>
              </a:rPr>
              <a:t>Leave and Transfer answered similarly on GSI questions, </a:t>
            </a:r>
            <a:br>
              <a:rPr lang="en-US" sz="2000" b="1" dirty="0">
                <a:solidFill>
                  <a:schemeClr val="accent4">
                    <a:lumMod val="50000"/>
                  </a:schemeClr>
                </a:solidFill>
              </a:rPr>
            </a:br>
            <a:r>
              <a:rPr lang="en-US" sz="2000" b="1" dirty="0">
                <a:solidFill>
                  <a:schemeClr val="accent4">
                    <a:lumMod val="50000"/>
                  </a:schemeClr>
                </a:solidFill>
              </a:rPr>
              <a:t>but Stay responses looked dramatically different.</a:t>
            </a:r>
          </a:p>
        </p:txBody>
      </p:sp>
      <p:sp>
        <p:nvSpPr>
          <p:cNvPr id="16" name="TextBox 15">
            <a:extLst>
              <a:ext uri="{FF2B5EF4-FFF2-40B4-BE49-F238E27FC236}">
                <a16:creationId xmlns:a16="http://schemas.microsoft.com/office/drawing/2014/main" id="{38D970C8-159D-620A-A718-01B811428337}"/>
              </a:ext>
            </a:extLst>
          </p:cNvPr>
          <p:cNvSpPr txBox="1"/>
          <p:nvPr/>
        </p:nvSpPr>
        <p:spPr>
          <a:xfrm>
            <a:off x="6041457" y="5599964"/>
            <a:ext cx="5088636" cy="830997"/>
          </a:xfrm>
          <a:prstGeom prst="rect">
            <a:avLst/>
          </a:prstGeom>
          <a:noFill/>
        </p:spPr>
        <p:txBody>
          <a:bodyPr wrap="square">
            <a:spAutoFit/>
          </a:bodyPr>
          <a:lstStyle/>
          <a:p>
            <a:r>
              <a:rPr lang="en-US" sz="1200" b="0" i="0" dirty="0">
                <a:solidFill>
                  <a:srgbClr val="000000"/>
                </a:solidFill>
                <a:effectLst/>
              </a:rPr>
              <a:t>Q118 = I recommend my organization as a good place to work.</a:t>
            </a:r>
          </a:p>
          <a:p>
            <a:r>
              <a:rPr lang="en-US" sz="1200" b="0" i="0" dirty="0">
                <a:solidFill>
                  <a:srgbClr val="000000"/>
                </a:solidFill>
                <a:effectLst/>
              </a:rPr>
              <a:t>Q137 = Considering everything, how satisfied are you with your job?</a:t>
            </a:r>
            <a:br>
              <a:rPr lang="en-US" sz="1200" dirty="0"/>
            </a:br>
            <a:r>
              <a:rPr lang="en-US" sz="1200" b="0" i="0" dirty="0">
                <a:solidFill>
                  <a:srgbClr val="000000"/>
                </a:solidFill>
                <a:effectLst/>
              </a:rPr>
              <a:t>Q138 = Considering everything, how satisfied are you with your pay?</a:t>
            </a:r>
            <a:br>
              <a:rPr lang="en-US" sz="1200" dirty="0"/>
            </a:br>
            <a:r>
              <a:rPr lang="en-US" sz="1200" b="0" i="0" dirty="0">
                <a:solidFill>
                  <a:srgbClr val="000000"/>
                </a:solidFill>
                <a:effectLst/>
              </a:rPr>
              <a:t>Q139 = Considering everything, how satisfied are you with your organization?</a:t>
            </a:r>
            <a:endParaRPr lang="en-US" sz="1200" dirty="0"/>
          </a:p>
        </p:txBody>
      </p:sp>
      <p:grpSp>
        <p:nvGrpSpPr>
          <p:cNvPr id="17" name="Group 16">
            <a:extLst>
              <a:ext uri="{FF2B5EF4-FFF2-40B4-BE49-F238E27FC236}">
                <a16:creationId xmlns:a16="http://schemas.microsoft.com/office/drawing/2014/main" id="{AE442225-426E-1D18-7649-AAECC77293D7}"/>
              </a:ext>
            </a:extLst>
          </p:cNvPr>
          <p:cNvGrpSpPr/>
          <p:nvPr/>
        </p:nvGrpSpPr>
        <p:grpSpPr>
          <a:xfrm>
            <a:off x="0" y="0"/>
            <a:ext cx="12192000" cy="456130"/>
            <a:chOff x="0" y="0"/>
            <a:chExt cx="12192000" cy="456130"/>
          </a:xfrm>
        </p:grpSpPr>
        <p:sp>
          <p:nvSpPr>
            <p:cNvPr id="18" name="Rectangle 17">
              <a:extLst>
                <a:ext uri="{FF2B5EF4-FFF2-40B4-BE49-F238E27FC236}">
                  <a16:creationId xmlns:a16="http://schemas.microsoft.com/office/drawing/2014/main" id="{1FEDC831-6643-C933-B7FE-FEF4DB3B98A0}"/>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54" descr="Icon of graph">
              <a:extLst>
                <a:ext uri="{FF2B5EF4-FFF2-40B4-BE49-F238E27FC236}">
                  <a16:creationId xmlns:a16="http://schemas.microsoft.com/office/drawing/2014/main" id="{F57B54CB-4541-6BE7-F5A8-2635961B047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21" name="Freeform 23">
                <a:extLst>
                  <a:ext uri="{FF2B5EF4-FFF2-40B4-BE49-F238E27FC236}">
                    <a16:creationId xmlns:a16="http://schemas.microsoft.com/office/drawing/2014/main" id="{7BA05CEF-F0AF-5FD5-9477-53E77F834D6D}"/>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2" name="Rectangle 24">
                <a:extLst>
                  <a:ext uri="{FF2B5EF4-FFF2-40B4-BE49-F238E27FC236}">
                    <a16:creationId xmlns:a16="http://schemas.microsoft.com/office/drawing/2014/main" id="{B29AC338-89BB-9355-90F3-6A3C0619D335}"/>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23" name="Rectangle 25">
                <a:extLst>
                  <a:ext uri="{FF2B5EF4-FFF2-40B4-BE49-F238E27FC236}">
                    <a16:creationId xmlns:a16="http://schemas.microsoft.com/office/drawing/2014/main" id="{E1E7344C-D73C-5ADE-BFD2-BE4DB4026E84}"/>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24" name="Rectangle 26">
                <a:extLst>
                  <a:ext uri="{FF2B5EF4-FFF2-40B4-BE49-F238E27FC236}">
                    <a16:creationId xmlns:a16="http://schemas.microsoft.com/office/drawing/2014/main" id="{0493DA12-A23B-D3F2-E8D9-EB19698FDEE4}"/>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5" name="Rectangle 27">
                <a:extLst>
                  <a:ext uri="{FF2B5EF4-FFF2-40B4-BE49-F238E27FC236}">
                    <a16:creationId xmlns:a16="http://schemas.microsoft.com/office/drawing/2014/main" id="{0DBE358C-C686-B74E-4036-4AFC3B308D17}"/>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0" name="TextBox 19">
              <a:extLst>
                <a:ext uri="{FF2B5EF4-FFF2-40B4-BE49-F238E27FC236}">
                  <a16:creationId xmlns:a16="http://schemas.microsoft.com/office/drawing/2014/main" id="{FFA71412-9B2C-60A0-62CC-B98ECEAE4CF0}"/>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Tree>
    <p:extLst>
      <p:ext uri="{BB962C8B-B14F-4D97-AF65-F5344CB8AC3E}">
        <p14:creationId xmlns:p14="http://schemas.microsoft.com/office/powerpoint/2010/main" val="410964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014EEBC-012C-2267-EFD0-B33473228AAE}"/>
              </a:ext>
            </a:extLst>
          </p:cNvPr>
          <p:cNvGrpSpPr/>
          <p:nvPr/>
        </p:nvGrpSpPr>
        <p:grpSpPr>
          <a:xfrm>
            <a:off x="0" y="0"/>
            <a:ext cx="12192000" cy="456130"/>
            <a:chOff x="0" y="0"/>
            <a:chExt cx="12192000" cy="456130"/>
          </a:xfrm>
        </p:grpSpPr>
        <p:sp>
          <p:nvSpPr>
            <p:cNvPr id="18" name="Rectangle 17">
              <a:extLst>
                <a:ext uri="{FF2B5EF4-FFF2-40B4-BE49-F238E27FC236}">
                  <a16:creationId xmlns:a16="http://schemas.microsoft.com/office/drawing/2014/main" id="{DD57681F-F043-38C6-E723-6B44AE6E095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54" descr="Icon of graph">
              <a:extLst>
                <a:ext uri="{FF2B5EF4-FFF2-40B4-BE49-F238E27FC236}">
                  <a16:creationId xmlns:a16="http://schemas.microsoft.com/office/drawing/2014/main" id="{9300A8D8-8FF4-EE32-C6DD-F2D5C136BCCF}"/>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24" name="Freeform 23">
                <a:extLst>
                  <a:ext uri="{FF2B5EF4-FFF2-40B4-BE49-F238E27FC236}">
                    <a16:creationId xmlns:a16="http://schemas.microsoft.com/office/drawing/2014/main" id="{CE910747-6B24-A814-DEB1-3AE3DF53C9B0}"/>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5" name="Rectangle 24">
                <a:extLst>
                  <a:ext uri="{FF2B5EF4-FFF2-40B4-BE49-F238E27FC236}">
                    <a16:creationId xmlns:a16="http://schemas.microsoft.com/office/drawing/2014/main" id="{AFCB5D8A-AA45-9021-5512-BEEEF0705D80}"/>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26" name="Rectangle 25">
                <a:extLst>
                  <a:ext uri="{FF2B5EF4-FFF2-40B4-BE49-F238E27FC236}">
                    <a16:creationId xmlns:a16="http://schemas.microsoft.com/office/drawing/2014/main" id="{B22D1962-4612-0179-FB2D-EC37152B6D0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27" name="Rectangle 26">
                <a:extLst>
                  <a:ext uri="{FF2B5EF4-FFF2-40B4-BE49-F238E27FC236}">
                    <a16:creationId xmlns:a16="http://schemas.microsoft.com/office/drawing/2014/main" id="{EA086BA6-A158-5952-E648-75837AB93ECB}"/>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8" name="Rectangle 27">
                <a:extLst>
                  <a:ext uri="{FF2B5EF4-FFF2-40B4-BE49-F238E27FC236}">
                    <a16:creationId xmlns:a16="http://schemas.microsoft.com/office/drawing/2014/main" id="{A8CD8CE1-AAF5-95C2-E787-B8F81641E3B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3" name="TextBox 22">
              <a:extLst>
                <a:ext uri="{FF2B5EF4-FFF2-40B4-BE49-F238E27FC236}">
                  <a16:creationId xmlns:a16="http://schemas.microsoft.com/office/drawing/2014/main" id="{F2732794-495E-7CDC-66CF-79F431FB637F}"/>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2" name="TextBox 1">
            <a:extLst>
              <a:ext uri="{FF2B5EF4-FFF2-40B4-BE49-F238E27FC236}">
                <a16:creationId xmlns:a16="http://schemas.microsoft.com/office/drawing/2014/main" id="{E499C396-8B14-B7C8-5B06-0628B00DD27B}"/>
              </a:ext>
            </a:extLst>
          </p:cNvPr>
          <p:cNvSpPr txBox="1"/>
          <p:nvPr/>
        </p:nvSpPr>
        <p:spPr>
          <a:xfrm>
            <a:off x="379704" y="2437672"/>
            <a:ext cx="11280145" cy="1323439"/>
          </a:xfrm>
          <a:prstGeom prst="rect">
            <a:avLst/>
          </a:prstGeom>
          <a:noFill/>
        </p:spPr>
        <p:txBody>
          <a:bodyPr wrap="square" rtlCol="0">
            <a:spAutoFit/>
          </a:bodyPr>
          <a:lstStyle/>
          <a:p>
            <a:pPr algn="ctr"/>
            <a:r>
              <a:rPr lang="en-US" sz="4000" dirty="0">
                <a:solidFill>
                  <a:srgbClr val="37AD8B"/>
                </a:solidFill>
                <a:latin typeface="+mj-lt"/>
              </a:rPr>
              <a:t>Before we could start with Machine Learning</a:t>
            </a:r>
          </a:p>
          <a:p>
            <a:pPr algn="ctr"/>
            <a:r>
              <a:rPr lang="en-US" sz="4000" dirty="0">
                <a:solidFill>
                  <a:srgbClr val="37AD8B"/>
                </a:solidFill>
                <a:latin typeface="+mj-lt"/>
              </a:rPr>
              <a:t>we still needed to transform our data</a:t>
            </a:r>
          </a:p>
        </p:txBody>
      </p:sp>
    </p:spTree>
    <p:extLst>
      <p:ext uri="{BB962C8B-B14F-4D97-AF65-F5344CB8AC3E}">
        <p14:creationId xmlns:p14="http://schemas.microsoft.com/office/powerpoint/2010/main" val="406521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103437"/>
            <a:ext cx="10515600" cy="1325563"/>
          </a:xfrm>
        </p:spPr>
        <p:txBody>
          <a:bodyPr>
            <a:normAutofit/>
          </a:bodyPr>
          <a:lstStyle/>
          <a:p>
            <a:pPr algn="ctr"/>
            <a:r>
              <a:rPr lang="en-US" sz="6000" b="1" dirty="0"/>
              <a:t>Idea and Inspiration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36B1ADB-A37A-3971-198A-FA89C5CFF689}"/>
              </a:ext>
            </a:extLst>
          </p:cNvPr>
          <p:cNvSpPr/>
          <p:nvPr/>
        </p:nvSpPr>
        <p:spPr>
          <a:xfrm>
            <a:off x="488245" y="459968"/>
            <a:ext cx="1362615" cy="1362615"/>
          </a:xfrm>
          <a:prstGeom prst="ellipse">
            <a:avLst/>
          </a:prstGeom>
          <a:solidFill>
            <a:srgbClr val="36B3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365" descr="Icon of lightbulb">
            <a:extLst>
              <a:ext uri="{FF2B5EF4-FFF2-40B4-BE49-F238E27FC236}">
                <a16:creationId xmlns:a16="http://schemas.microsoft.com/office/drawing/2014/main" id="{56023086-A9E2-9F12-2DAF-8358CAFA1226}"/>
              </a:ext>
            </a:extLst>
          </p:cNvPr>
          <p:cNvGrpSpPr>
            <a:grpSpLocks noChangeAspect="1"/>
          </p:cNvGrpSpPr>
          <p:nvPr/>
        </p:nvGrpSpPr>
        <p:grpSpPr>
          <a:xfrm>
            <a:off x="939147" y="724877"/>
            <a:ext cx="463383" cy="816853"/>
            <a:chOff x="5102225" y="1727200"/>
            <a:chExt cx="2289175" cy="4035425"/>
          </a:xfrm>
          <a:solidFill>
            <a:schemeClr val="accent2">
              <a:lumMod val="50000"/>
            </a:schemeClr>
          </a:solidFill>
        </p:grpSpPr>
        <p:sp>
          <p:nvSpPr>
            <p:cNvPr id="10" name="Freeform 44">
              <a:extLst>
                <a:ext uri="{FF2B5EF4-FFF2-40B4-BE49-F238E27FC236}">
                  <a16:creationId xmlns:a16="http://schemas.microsoft.com/office/drawing/2014/main" id="{157634C8-9FED-3957-AE46-33C6B2F823A2}"/>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1" name="Freeform 45">
              <a:extLst>
                <a:ext uri="{FF2B5EF4-FFF2-40B4-BE49-F238E27FC236}">
                  <a16:creationId xmlns:a16="http://schemas.microsoft.com/office/drawing/2014/main" id="{ED6D6DC4-3D67-60D8-B7E3-E2956CA76386}"/>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Tree>
    <p:extLst>
      <p:ext uri="{BB962C8B-B14F-4D97-AF65-F5344CB8AC3E}">
        <p14:creationId xmlns:p14="http://schemas.microsoft.com/office/powerpoint/2010/main" val="108854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89039" y="2279737"/>
            <a:ext cx="10515600" cy="1325563"/>
          </a:xfrm>
        </p:spPr>
        <p:txBody>
          <a:bodyPr>
            <a:normAutofit/>
          </a:bodyPr>
          <a:lstStyle/>
          <a:p>
            <a:pPr algn="ctr"/>
            <a:r>
              <a:rPr lang="en-US" sz="6000" b="1" dirty="0"/>
              <a:t>Back to Data Wrangling…</a:t>
            </a:r>
          </a:p>
        </p:txBody>
      </p:sp>
      <p:sp>
        <p:nvSpPr>
          <p:cNvPr id="8" name="Rectangle 7">
            <a:extLst>
              <a:ext uri="{FF2B5EF4-FFF2-40B4-BE49-F238E27FC236}">
                <a16:creationId xmlns:a16="http://schemas.microsoft.com/office/drawing/2014/main" id="{0E7EF41C-82F8-F164-4E8D-8163BB5DD64D}"/>
              </a:ext>
            </a:extLst>
          </p:cNvPr>
          <p:cNvSpPr/>
          <p:nvPr/>
        </p:nvSpPr>
        <p:spPr>
          <a:xfrm>
            <a:off x="0" y="4109155"/>
            <a:ext cx="12192000" cy="2748843"/>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4F8DE38-0905-B775-5023-54D730977922}"/>
              </a:ext>
            </a:extLst>
          </p:cNvPr>
          <p:cNvSpPr/>
          <p:nvPr/>
        </p:nvSpPr>
        <p:spPr>
          <a:xfrm>
            <a:off x="454378" y="461602"/>
            <a:ext cx="1411111" cy="1411111"/>
          </a:xfrm>
          <a:prstGeom prst="ellipse">
            <a:avLst/>
          </a:prstGeom>
          <a:solidFill>
            <a:srgbClr val="37AD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8" descr="Icon of flow chart">
            <a:extLst>
              <a:ext uri="{FF2B5EF4-FFF2-40B4-BE49-F238E27FC236}">
                <a16:creationId xmlns:a16="http://schemas.microsoft.com/office/drawing/2014/main" id="{AF90B570-71B9-D33C-ED8F-90F4D6F8E878}"/>
              </a:ext>
            </a:extLst>
          </p:cNvPr>
          <p:cNvSpPr>
            <a:spLocks/>
          </p:cNvSpPr>
          <p:nvPr/>
        </p:nvSpPr>
        <p:spPr bwMode="auto">
          <a:xfrm>
            <a:off x="689039" y="868626"/>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Tree>
    <p:extLst>
      <p:ext uri="{BB962C8B-B14F-4D97-AF65-F5344CB8AC3E}">
        <p14:creationId xmlns:p14="http://schemas.microsoft.com/office/powerpoint/2010/main" val="337763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302361-816E-B61C-F14E-08D0F45AF635}"/>
              </a:ext>
            </a:extLst>
          </p:cNvPr>
          <p:cNvPicPr>
            <a:picLocks noChangeAspect="1"/>
          </p:cNvPicPr>
          <p:nvPr/>
        </p:nvPicPr>
        <p:blipFill rotWithShape="1">
          <a:blip r:embed="rId3"/>
          <a:srcRect l="8160"/>
          <a:stretch/>
        </p:blipFill>
        <p:spPr>
          <a:xfrm>
            <a:off x="210846" y="2552287"/>
            <a:ext cx="5726968" cy="1099706"/>
          </a:xfrm>
          <a:prstGeom prst="rect">
            <a:avLst/>
          </a:prstGeom>
        </p:spPr>
      </p:pic>
      <p:pic>
        <p:nvPicPr>
          <p:cNvPr id="13" name="Picture 12">
            <a:extLst>
              <a:ext uri="{FF2B5EF4-FFF2-40B4-BE49-F238E27FC236}">
                <a16:creationId xmlns:a16="http://schemas.microsoft.com/office/drawing/2014/main" id="{DCBFD33D-0AD6-3493-E53B-B70C37201018}"/>
              </a:ext>
            </a:extLst>
          </p:cNvPr>
          <p:cNvPicPr>
            <a:picLocks noChangeAspect="1"/>
          </p:cNvPicPr>
          <p:nvPr/>
        </p:nvPicPr>
        <p:blipFill>
          <a:blip r:embed="rId4"/>
          <a:stretch>
            <a:fillRect/>
          </a:stretch>
        </p:blipFill>
        <p:spPr>
          <a:xfrm>
            <a:off x="6096000" y="2066594"/>
            <a:ext cx="6058198" cy="2849597"/>
          </a:xfrm>
          <a:prstGeom prst="rect">
            <a:avLst/>
          </a:prstGeom>
        </p:spPr>
      </p:pic>
      <p:sp>
        <p:nvSpPr>
          <p:cNvPr id="14" name="TextBox 13">
            <a:extLst>
              <a:ext uri="{FF2B5EF4-FFF2-40B4-BE49-F238E27FC236}">
                <a16:creationId xmlns:a16="http://schemas.microsoft.com/office/drawing/2014/main" id="{0007C71D-F696-9C72-AF17-F441386A44E5}"/>
              </a:ext>
            </a:extLst>
          </p:cNvPr>
          <p:cNvSpPr txBox="1"/>
          <p:nvPr/>
        </p:nvSpPr>
        <p:spPr>
          <a:xfrm>
            <a:off x="536950" y="1059858"/>
            <a:ext cx="11118099" cy="523220"/>
          </a:xfrm>
          <a:prstGeom prst="rect">
            <a:avLst/>
          </a:prstGeom>
          <a:noFill/>
        </p:spPr>
        <p:txBody>
          <a:bodyPr wrap="square" rtlCol="0">
            <a:spAutoFit/>
          </a:bodyPr>
          <a:lstStyle/>
          <a:p>
            <a:pPr algn="ctr"/>
            <a:r>
              <a:rPr lang="en-US" sz="2800" dirty="0">
                <a:solidFill>
                  <a:schemeClr val="accent4">
                    <a:lumMod val="50000"/>
                  </a:schemeClr>
                </a:solidFill>
                <a:latin typeface="+mj-lt"/>
              </a:rPr>
              <a:t>1. Some of the data were already numeric (no transformation required)</a:t>
            </a:r>
          </a:p>
        </p:txBody>
      </p:sp>
      <p:grpSp>
        <p:nvGrpSpPr>
          <p:cNvPr id="3" name="Group 2">
            <a:extLst>
              <a:ext uri="{FF2B5EF4-FFF2-40B4-BE49-F238E27FC236}">
                <a16:creationId xmlns:a16="http://schemas.microsoft.com/office/drawing/2014/main" id="{F05AD4C8-A05D-8E53-CC53-45CE589DC3E6}"/>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76350DF1-6923-9054-2FD6-A8C16154C85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18" descr="Icon of flow chart">
              <a:extLst>
                <a:ext uri="{FF2B5EF4-FFF2-40B4-BE49-F238E27FC236}">
                  <a16:creationId xmlns:a16="http://schemas.microsoft.com/office/drawing/2014/main" id="{4CB7F1A8-C3F9-ACA2-6BB8-29C8A753C9E7}"/>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F4D4EDF3-39C2-BF21-A203-1AF89DFFB7F6}"/>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7" name="Rectangle 6">
            <a:extLst>
              <a:ext uri="{FF2B5EF4-FFF2-40B4-BE49-F238E27FC236}">
                <a16:creationId xmlns:a16="http://schemas.microsoft.com/office/drawing/2014/main" id="{47C88DA5-5CD5-9F50-CA80-4D2C14A6AEA2}"/>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1218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2B722-825C-69F1-758B-94A89D470BB6}"/>
              </a:ext>
            </a:extLst>
          </p:cNvPr>
          <p:cNvPicPr>
            <a:picLocks noChangeAspect="1"/>
          </p:cNvPicPr>
          <p:nvPr/>
        </p:nvPicPr>
        <p:blipFill>
          <a:blip r:embed="rId3"/>
          <a:stretch>
            <a:fillRect/>
          </a:stretch>
        </p:blipFill>
        <p:spPr>
          <a:xfrm>
            <a:off x="859833" y="3333329"/>
            <a:ext cx="10120383" cy="1882862"/>
          </a:xfrm>
          <a:prstGeom prst="rect">
            <a:avLst/>
          </a:prstGeom>
        </p:spPr>
      </p:pic>
      <p:pic>
        <p:nvPicPr>
          <p:cNvPr id="14" name="Picture 13">
            <a:extLst>
              <a:ext uri="{FF2B5EF4-FFF2-40B4-BE49-F238E27FC236}">
                <a16:creationId xmlns:a16="http://schemas.microsoft.com/office/drawing/2014/main" id="{34599964-81DE-42D3-BDD3-6913C62E7A40}"/>
              </a:ext>
            </a:extLst>
          </p:cNvPr>
          <p:cNvPicPr>
            <a:picLocks noChangeAspect="1"/>
          </p:cNvPicPr>
          <p:nvPr/>
        </p:nvPicPr>
        <p:blipFill rotWithShape="1">
          <a:blip r:embed="rId4"/>
          <a:srcRect l="9697" t="6024"/>
          <a:stretch/>
        </p:blipFill>
        <p:spPr>
          <a:xfrm>
            <a:off x="1325735" y="1679948"/>
            <a:ext cx="4594290" cy="1218989"/>
          </a:xfrm>
          <a:prstGeom prst="rect">
            <a:avLst/>
          </a:prstGeom>
        </p:spPr>
      </p:pic>
      <p:pic>
        <p:nvPicPr>
          <p:cNvPr id="15" name="Picture 14">
            <a:extLst>
              <a:ext uri="{FF2B5EF4-FFF2-40B4-BE49-F238E27FC236}">
                <a16:creationId xmlns:a16="http://schemas.microsoft.com/office/drawing/2014/main" id="{8D5A9450-C60E-86D5-57C3-73E71C92595D}"/>
              </a:ext>
            </a:extLst>
          </p:cNvPr>
          <p:cNvPicPr>
            <a:picLocks noChangeAspect="1"/>
          </p:cNvPicPr>
          <p:nvPr/>
        </p:nvPicPr>
        <p:blipFill>
          <a:blip r:embed="rId5"/>
          <a:stretch>
            <a:fillRect/>
          </a:stretch>
        </p:blipFill>
        <p:spPr>
          <a:xfrm>
            <a:off x="5954904" y="1679947"/>
            <a:ext cx="5911546" cy="1074827"/>
          </a:xfrm>
          <a:prstGeom prst="rect">
            <a:avLst/>
          </a:prstGeom>
        </p:spPr>
      </p:pic>
      <p:sp>
        <p:nvSpPr>
          <p:cNvPr id="17" name="TextBox 16">
            <a:extLst>
              <a:ext uri="{FF2B5EF4-FFF2-40B4-BE49-F238E27FC236}">
                <a16:creationId xmlns:a16="http://schemas.microsoft.com/office/drawing/2014/main" id="{507EA6B3-4036-51CD-B036-08BB1204C84E}"/>
              </a:ext>
            </a:extLst>
          </p:cNvPr>
          <p:cNvSpPr txBox="1"/>
          <p:nvPr/>
        </p:nvSpPr>
        <p:spPr>
          <a:xfrm>
            <a:off x="443488" y="722336"/>
            <a:ext cx="10934426" cy="523220"/>
          </a:xfrm>
          <a:prstGeom prst="rect">
            <a:avLst/>
          </a:prstGeom>
          <a:noFill/>
        </p:spPr>
        <p:txBody>
          <a:bodyPr wrap="square" rtlCol="0">
            <a:spAutoFit/>
          </a:bodyPr>
          <a:lstStyle/>
          <a:p>
            <a:pPr algn="ctr"/>
            <a:r>
              <a:rPr lang="en-US" sz="2800" dirty="0">
                <a:solidFill>
                  <a:schemeClr val="accent4">
                    <a:lumMod val="50000"/>
                  </a:schemeClr>
                </a:solidFill>
                <a:latin typeface="+mj-lt"/>
              </a:rPr>
              <a:t>2. We “coerced” almost-numeric data to numeric using Pandas</a:t>
            </a:r>
          </a:p>
        </p:txBody>
      </p:sp>
      <p:sp>
        <p:nvSpPr>
          <p:cNvPr id="18" name="TextBox 17">
            <a:extLst>
              <a:ext uri="{FF2B5EF4-FFF2-40B4-BE49-F238E27FC236}">
                <a16:creationId xmlns:a16="http://schemas.microsoft.com/office/drawing/2014/main" id="{413BA7BC-7FD7-F4E4-43A6-85430D504DBE}"/>
              </a:ext>
            </a:extLst>
          </p:cNvPr>
          <p:cNvSpPr txBox="1"/>
          <p:nvPr/>
        </p:nvSpPr>
        <p:spPr>
          <a:xfrm>
            <a:off x="462391" y="1679948"/>
            <a:ext cx="601447" cy="276999"/>
          </a:xfrm>
          <a:prstGeom prst="rect">
            <a:avLst/>
          </a:prstGeom>
          <a:noFill/>
        </p:spPr>
        <p:txBody>
          <a:bodyPr wrap="none" rtlCol="0">
            <a:spAutoFit/>
          </a:bodyPr>
          <a:lstStyle/>
          <a:p>
            <a:r>
              <a:rPr lang="en-US" sz="1200" dirty="0"/>
              <a:t>Q119=</a:t>
            </a:r>
          </a:p>
        </p:txBody>
      </p:sp>
      <p:sp>
        <p:nvSpPr>
          <p:cNvPr id="2" name="Oval 1">
            <a:extLst>
              <a:ext uri="{FF2B5EF4-FFF2-40B4-BE49-F238E27FC236}">
                <a16:creationId xmlns:a16="http://schemas.microsoft.com/office/drawing/2014/main" id="{580399EC-A54E-AD48-3A30-44D429E3C148}"/>
              </a:ext>
            </a:extLst>
          </p:cNvPr>
          <p:cNvSpPr/>
          <p:nvPr/>
        </p:nvSpPr>
        <p:spPr>
          <a:xfrm>
            <a:off x="9032976" y="2242165"/>
            <a:ext cx="423748" cy="463563"/>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EBCFDFD-B774-8C20-8537-172F0D9E0A04}"/>
              </a:ext>
            </a:extLst>
          </p:cNvPr>
          <p:cNvSpPr/>
          <p:nvPr/>
        </p:nvSpPr>
        <p:spPr>
          <a:xfrm>
            <a:off x="9881786" y="3916089"/>
            <a:ext cx="747632" cy="496814"/>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29350CE-8B51-4C4D-FE3E-7E3FB0F71A1F}"/>
              </a:ext>
            </a:extLst>
          </p:cNvPr>
          <p:cNvSpPr/>
          <p:nvPr/>
        </p:nvSpPr>
        <p:spPr>
          <a:xfrm>
            <a:off x="1754428" y="4815069"/>
            <a:ext cx="3697247" cy="451556"/>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E81DCFCE-A81A-1840-CA14-154988B98456}"/>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4E336DB0-C3E3-593A-ED2C-4CD835BEAAFA}"/>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18" descr="Icon of flow chart">
              <a:extLst>
                <a:ext uri="{FF2B5EF4-FFF2-40B4-BE49-F238E27FC236}">
                  <a16:creationId xmlns:a16="http://schemas.microsoft.com/office/drawing/2014/main" id="{D1642D21-6B19-E6C1-E512-854862352D22}"/>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BBF838D7-C533-B056-E79A-A4862A08CCF6}"/>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11" name="Rectangle 10">
            <a:extLst>
              <a:ext uri="{FF2B5EF4-FFF2-40B4-BE49-F238E27FC236}">
                <a16:creationId xmlns:a16="http://schemas.microsoft.com/office/drawing/2014/main" id="{FC46804D-B11A-2E25-6227-E08EAD599A00}"/>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5544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7EA6B3-4036-51CD-B036-08BB1204C84E}"/>
              </a:ext>
            </a:extLst>
          </p:cNvPr>
          <p:cNvSpPr txBox="1"/>
          <p:nvPr/>
        </p:nvSpPr>
        <p:spPr>
          <a:xfrm>
            <a:off x="721993" y="885631"/>
            <a:ext cx="10310008" cy="523220"/>
          </a:xfrm>
          <a:prstGeom prst="rect">
            <a:avLst/>
          </a:prstGeom>
          <a:noFill/>
        </p:spPr>
        <p:txBody>
          <a:bodyPr wrap="square" rtlCol="0">
            <a:spAutoFit/>
          </a:bodyPr>
          <a:lstStyle/>
          <a:p>
            <a:pPr algn="ctr"/>
            <a:r>
              <a:rPr lang="en-US" sz="2800" dirty="0">
                <a:solidFill>
                  <a:schemeClr val="accent4">
                    <a:lumMod val="50000"/>
                  </a:schemeClr>
                </a:solidFill>
                <a:latin typeface="+mj-lt"/>
              </a:rPr>
              <a:t>3. We used OneHotEncoding to convert categorical data to binary</a:t>
            </a:r>
            <a:endParaRPr lang="en-US" sz="2400" dirty="0">
              <a:solidFill>
                <a:schemeClr val="accent4">
                  <a:lumMod val="50000"/>
                </a:schemeClr>
              </a:solidFill>
              <a:latin typeface="+mj-lt"/>
            </a:endParaRPr>
          </a:p>
        </p:txBody>
      </p:sp>
      <p:pic>
        <p:nvPicPr>
          <p:cNvPr id="12" name="Picture 11">
            <a:extLst>
              <a:ext uri="{FF2B5EF4-FFF2-40B4-BE49-F238E27FC236}">
                <a16:creationId xmlns:a16="http://schemas.microsoft.com/office/drawing/2014/main" id="{B50984B2-320F-5FBE-BF58-00344B53CCCE}"/>
              </a:ext>
            </a:extLst>
          </p:cNvPr>
          <p:cNvPicPr>
            <a:picLocks noChangeAspect="1"/>
          </p:cNvPicPr>
          <p:nvPr/>
        </p:nvPicPr>
        <p:blipFill rotWithShape="1">
          <a:blip r:embed="rId3"/>
          <a:srcRect r="7734" b="21292"/>
          <a:stretch/>
        </p:blipFill>
        <p:spPr>
          <a:xfrm>
            <a:off x="4777665" y="1916342"/>
            <a:ext cx="7295959" cy="3804731"/>
          </a:xfrm>
          <a:prstGeom prst="rect">
            <a:avLst/>
          </a:prstGeom>
        </p:spPr>
      </p:pic>
      <p:pic>
        <p:nvPicPr>
          <p:cNvPr id="13" name="Picture 12">
            <a:extLst>
              <a:ext uri="{FF2B5EF4-FFF2-40B4-BE49-F238E27FC236}">
                <a16:creationId xmlns:a16="http://schemas.microsoft.com/office/drawing/2014/main" id="{69BC9315-0667-4580-A502-8639D378326C}"/>
              </a:ext>
            </a:extLst>
          </p:cNvPr>
          <p:cNvPicPr>
            <a:picLocks noChangeAspect="1"/>
          </p:cNvPicPr>
          <p:nvPr/>
        </p:nvPicPr>
        <p:blipFill>
          <a:blip r:embed="rId4"/>
          <a:stretch>
            <a:fillRect/>
          </a:stretch>
        </p:blipFill>
        <p:spPr>
          <a:xfrm>
            <a:off x="193981" y="2474476"/>
            <a:ext cx="4970971" cy="608230"/>
          </a:xfrm>
          <a:prstGeom prst="rect">
            <a:avLst/>
          </a:prstGeom>
        </p:spPr>
      </p:pic>
      <p:sp>
        <p:nvSpPr>
          <p:cNvPr id="19" name="TextBox 18">
            <a:extLst>
              <a:ext uri="{FF2B5EF4-FFF2-40B4-BE49-F238E27FC236}">
                <a16:creationId xmlns:a16="http://schemas.microsoft.com/office/drawing/2014/main" id="{8DD766E7-1061-FF4B-5E07-A2C1865A7977}"/>
              </a:ext>
            </a:extLst>
          </p:cNvPr>
          <p:cNvSpPr txBox="1"/>
          <p:nvPr/>
        </p:nvSpPr>
        <p:spPr>
          <a:xfrm>
            <a:off x="184036" y="2158701"/>
            <a:ext cx="601447" cy="276999"/>
          </a:xfrm>
          <a:prstGeom prst="rect">
            <a:avLst/>
          </a:prstGeom>
          <a:noFill/>
        </p:spPr>
        <p:txBody>
          <a:bodyPr wrap="none" rtlCol="0">
            <a:spAutoFit/>
          </a:bodyPr>
          <a:lstStyle/>
          <a:p>
            <a:r>
              <a:rPr lang="en-US" sz="1200" dirty="0"/>
              <a:t>Q226=</a:t>
            </a:r>
          </a:p>
        </p:txBody>
      </p:sp>
      <p:sp>
        <p:nvSpPr>
          <p:cNvPr id="3" name="Oval 2">
            <a:extLst>
              <a:ext uri="{FF2B5EF4-FFF2-40B4-BE49-F238E27FC236}">
                <a16:creationId xmlns:a16="http://schemas.microsoft.com/office/drawing/2014/main" id="{C49697F3-0A34-196A-3F89-B518945DF3E5}"/>
              </a:ext>
            </a:extLst>
          </p:cNvPr>
          <p:cNvSpPr/>
          <p:nvPr/>
        </p:nvSpPr>
        <p:spPr>
          <a:xfrm rot="5400000">
            <a:off x="6536451" y="3652150"/>
            <a:ext cx="334534" cy="2218385"/>
          </a:xfrm>
          <a:prstGeom prst="ellipse">
            <a:avLst/>
          </a:prstGeom>
          <a:no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167562-6392-11D3-B540-A0D8B98BA15F}"/>
              </a:ext>
            </a:extLst>
          </p:cNvPr>
          <p:cNvGrpSpPr/>
          <p:nvPr/>
        </p:nvGrpSpPr>
        <p:grpSpPr>
          <a:xfrm>
            <a:off x="0" y="0"/>
            <a:ext cx="12192000" cy="451556"/>
            <a:chOff x="0" y="0"/>
            <a:chExt cx="12192000" cy="451556"/>
          </a:xfrm>
        </p:grpSpPr>
        <p:sp>
          <p:nvSpPr>
            <p:cNvPr id="4" name="Rectangle 3">
              <a:extLst>
                <a:ext uri="{FF2B5EF4-FFF2-40B4-BE49-F238E27FC236}">
                  <a16:creationId xmlns:a16="http://schemas.microsoft.com/office/drawing/2014/main" id="{396E5982-3456-D3EF-79B2-EDB5EBA75394}"/>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18" descr="Icon of flow chart">
              <a:extLst>
                <a:ext uri="{FF2B5EF4-FFF2-40B4-BE49-F238E27FC236}">
                  <a16:creationId xmlns:a16="http://schemas.microsoft.com/office/drawing/2014/main" id="{A8CDCA1D-E784-5453-84C6-1A7AF1004638}"/>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TextBox 5">
              <a:extLst>
                <a:ext uri="{FF2B5EF4-FFF2-40B4-BE49-F238E27FC236}">
                  <a16:creationId xmlns:a16="http://schemas.microsoft.com/office/drawing/2014/main" id="{000BAA73-26DF-E795-D3E4-329F8B77942C}"/>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7" name="Rectangle 6">
            <a:extLst>
              <a:ext uri="{FF2B5EF4-FFF2-40B4-BE49-F238E27FC236}">
                <a16:creationId xmlns:a16="http://schemas.microsoft.com/office/drawing/2014/main" id="{81323B35-79D8-D27F-9651-7CEAA5196E48}"/>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250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C84C47-71F7-67EA-845B-3101ED787540}"/>
              </a:ext>
            </a:extLst>
          </p:cNvPr>
          <p:cNvPicPr>
            <a:picLocks noChangeAspect="1"/>
          </p:cNvPicPr>
          <p:nvPr/>
        </p:nvPicPr>
        <p:blipFill>
          <a:blip r:embed="rId3"/>
          <a:stretch>
            <a:fillRect/>
          </a:stretch>
        </p:blipFill>
        <p:spPr>
          <a:xfrm>
            <a:off x="0" y="2071223"/>
            <a:ext cx="5216362" cy="1447602"/>
          </a:xfrm>
          <a:prstGeom prst="rect">
            <a:avLst/>
          </a:prstGeom>
        </p:spPr>
      </p:pic>
      <p:pic>
        <p:nvPicPr>
          <p:cNvPr id="2" name="Picture 1">
            <a:extLst>
              <a:ext uri="{FF2B5EF4-FFF2-40B4-BE49-F238E27FC236}">
                <a16:creationId xmlns:a16="http://schemas.microsoft.com/office/drawing/2014/main" id="{41AEBE06-9CF3-7FBA-B246-29DF8A8FB9A8}"/>
              </a:ext>
            </a:extLst>
          </p:cNvPr>
          <p:cNvPicPr>
            <a:picLocks noChangeAspect="1"/>
          </p:cNvPicPr>
          <p:nvPr/>
        </p:nvPicPr>
        <p:blipFill>
          <a:blip r:embed="rId4"/>
          <a:stretch>
            <a:fillRect/>
          </a:stretch>
        </p:blipFill>
        <p:spPr>
          <a:xfrm>
            <a:off x="4716232" y="3008392"/>
            <a:ext cx="7475768" cy="2580920"/>
          </a:xfrm>
          <a:prstGeom prst="rect">
            <a:avLst/>
          </a:prstGeom>
        </p:spPr>
      </p:pic>
      <p:pic>
        <p:nvPicPr>
          <p:cNvPr id="18" name="Picture 17">
            <a:extLst>
              <a:ext uri="{FF2B5EF4-FFF2-40B4-BE49-F238E27FC236}">
                <a16:creationId xmlns:a16="http://schemas.microsoft.com/office/drawing/2014/main" id="{735BB174-B311-A942-9FAB-4A0B90E46F6D}"/>
              </a:ext>
            </a:extLst>
          </p:cNvPr>
          <p:cNvPicPr>
            <a:picLocks noChangeAspect="1"/>
          </p:cNvPicPr>
          <p:nvPr/>
        </p:nvPicPr>
        <p:blipFill rotWithShape="1">
          <a:blip r:embed="rId5"/>
          <a:srcRect b="87008"/>
          <a:stretch/>
        </p:blipFill>
        <p:spPr>
          <a:xfrm>
            <a:off x="4750420" y="1871467"/>
            <a:ext cx="7347316" cy="850331"/>
          </a:xfrm>
          <a:prstGeom prst="rect">
            <a:avLst/>
          </a:prstGeom>
        </p:spPr>
      </p:pic>
      <p:sp>
        <p:nvSpPr>
          <p:cNvPr id="17" name="TextBox 16">
            <a:extLst>
              <a:ext uri="{FF2B5EF4-FFF2-40B4-BE49-F238E27FC236}">
                <a16:creationId xmlns:a16="http://schemas.microsoft.com/office/drawing/2014/main" id="{507EA6B3-4036-51CD-B036-08BB1204C84E}"/>
              </a:ext>
            </a:extLst>
          </p:cNvPr>
          <p:cNvSpPr txBox="1"/>
          <p:nvPr/>
        </p:nvSpPr>
        <p:spPr>
          <a:xfrm>
            <a:off x="2559753" y="800024"/>
            <a:ext cx="7072493" cy="523220"/>
          </a:xfrm>
          <a:prstGeom prst="rect">
            <a:avLst/>
          </a:prstGeom>
          <a:noFill/>
        </p:spPr>
        <p:txBody>
          <a:bodyPr wrap="square" rtlCol="0">
            <a:spAutoFit/>
          </a:bodyPr>
          <a:lstStyle/>
          <a:p>
            <a:pPr algn="ctr"/>
            <a:r>
              <a:rPr lang="en-US" sz="2800" dirty="0">
                <a:solidFill>
                  <a:schemeClr val="accent4">
                    <a:lumMod val="50000"/>
                  </a:schemeClr>
                </a:solidFill>
                <a:latin typeface="+mj-lt"/>
              </a:rPr>
              <a:t>4. We imputed NaN using the column mean</a:t>
            </a:r>
          </a:p>
        </p:txBody>
      </p:sp>
      <p:sp>
        <p:nvSpPr>
          <p:cNvPr id="19" name="TextBox 18">
            <a:extLst>
              <a:ext uri="{FF2B5EF4-FFF2-40B4-BE49-F238E27FC236}">
                <a16:creationId xmlns:a16="http://schemas.microsoft.com/office/drawing/2014/main" id="{8DD766E7-1061-FF4B-5E07-A2C1865A7977}"/>
              </a:ext>
            </a:extLst>
          </p:cNvPr>
          <p:cNvSpPr txBox="1"/>
          <p:nvPr/>
        </p:nvSpPr>
        <p:spPr>
          <a:xfrm>
            <a:off x="289092" y="1684322"/>
            <a:ext cx="601447" cy="276999"/>
          </a:xfrm>
          <a:prstGeom prst="rect">
            <a:avLst/>
          </a:prstGeom>
          <a:noFill/>
        </p:spPr>
        <p:txBody>
          <a:bodyPr wrap="none" rtlCol="0">
            <a:spAutoFit/>
          </a:bodyPr>
          <a:lstStyle/>
          <a:p>
            <a:r>
              <a:rPr lang="en-US" sz="1200" dirty="0"/>
              <a:t>Q107=</a:t>
            </a:r>
          </a:p>
        </p:txBody>
      </p:sp>
      <p:sp>
        <p:nvSpPr>
          <p:cNvPr id="21" name="Oval 20">
            <a:extLst>
              <a:ext uri="{FF2B5EF4-FFF2-40B4-BE49-F238E27FC236}">
                <a16:creationId xmlns:a16="http://schemas.microsoft.com/office/drawing/2014/main" id="{F75F690A-3251-A211-5218-CA04A7608C65}"/>
              </a:ext>
            </a:extLst>
          </p:cNvPr>
          <p:cNvSpPr/>
          <p:nvPr/>
        </p:nvSpPr>
        <p:spPr>
          <a:xfrm>
            <a:off x="8606199" y="5021318"/>
            <a:ext cx="1219292" cy="450221"/>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3367BED-21AA-7BCB-B21E-C41E8F4DE5EC}"/>
              </a:ext>
            </a:extLst>
          </p:cNvPr>
          <p:cNvSpPr/>
          <p:nvPr/>
        </p:nvSpPr>
        <p:spPr>
          <a:xfrm>
            <a:off x="7596504" y="2250626"/>
            <a:ext cx="670203" cy="450221"/>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253536-0957-34B3-F198-873BB9B61B10}"/>
              </a:ext>
            </a:extLst>
          </p:cNvPr>
          <p:cNvCxnSpPr>
            <a:cxnSpLocks/>
            <a:stCxn id="22" idx="5"/>
          </p:cNvCxnSpPr>
          <p:nvPr/>
        </p:nvCxnSpPr>
        <p:spPr>
          <a:xfrm>
            <a:off x="8168558" y="2634914"/>
            <a:ext cx="841987" cy="2386404"/>
          </a:xfrm>
          <a:prstGeom prst="straightConnector1">
            <a:avLst/>
          </a:prstGeom>
          <a:ln>
            <a:solidFill>
              <a:srgbClr val="37AD8B"/>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67A3DE3-6F98-D669-32FE-549D6CFB3AF9}"/>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C4AF8B44-BA61-CB06-3306-8AF568676970}"/>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18" descr="Icon of flow chart">
              <a:extLst>
                <a:ext uri="{FF2B5EF4-FFF2-40B4-BE49-F238E27FC236}">
                  <a16:creationId xmlns:a16="http://schemas.microsoft.com/office/drawing/2014/main" id="{8CC81CC9-86DA-4D5A-0682-14CE731C5C84}"/>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7" name="TextBox 6">
              <a:extLst>
                <a:ext uri="{FF2B5EF4-FFF2-40B4-BE49-F238E27FC236}">
                  <a16:creationId xmlns:a16="http://schemas.microsoft.com/office/drawing/2014/main" id="{20793DBB-6E04-B676-9B97-CE803B5710DE}"/>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9" name="Rectangle 8">
            <a:extLst>
              <a:ext uri="{FF2B5EF4-FFF2-40B4-BE49-F238E27FC236}">
                <a16:creationId xmlns:a16="http://schemas.microsoft.com/office/drawing/2014/main" id="{3AFF5BF9-3FE4-C13D-5A37-A7A89CEB01C7}"/>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064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1AB3612-6855-B27B-A881-D5ADE372FC7B}"/>
              </a:ext>
            </a:extLst>
          </p:cNvPr>
          <p:cNvPicPr>
            <a:picLocks noChangeAspect="1"/>
          </p:cNvPicPr>
          <p:nvPr/>
        </p:nvPicPr>
        <p:blipFill rotWithShape="1">
          <a:blip r:embed="rId3"/>
          <a:srcRect b="10137"/>
          <a:stretch/>
        </p:blipFill>
        <p:spPr>
          <a:xfrm>
            <a:off x="4323643" y="3887957"/>
            <a:ext cx="7680882" cy="2300757"/>
          </a:xfrm>
          <a:prstGeom prst="rect">
            <a:avLst/>
          </a:prstGeom>
        </p:spPr>
      </p:pic>
      <p:pic>
        <p:nvPicPr>
          <p:cNvPr id="17" name="Picture 16">
            <a:extLst>
              <a:ext uri="{FF2B5EF4-FFF2-40B4-BE49-F238E27FC236}">
                <a16:creationId xmlns:a16="http://schemas.microsoft.com/office/drawing/2014/main" id="{7CBF01B7-5978-A392-7F46-294C45FAC79C}"/>
              </a:ext>
            </a:extLst>
          </p:cNvPr>
          <p:cNvPicPr>
            <a:picLocks noChangeAspect="1"/>
          </p:cNvPicPr>
          <p:nvPr/>
        </p:nvPicPr>
        <p:blipFill rotWithShape="1">
          <a:blip r:embed="rId4"/>
          <a:srcRect t="18044"/>
          <a:stretch/>
        </p:blipFill>
        <p:spPr>
          <a:xfrm>
            <a:off x="4323642" y="866397"/>
            <a:ext cx="7680883" cy="3095875"/>
          </a:xfrm>
          <a:prstGeom prst="rect">
            <a:avLst/>
          </a:prstGeom>
        </p:spPr>
      </p:pic>
      <p:sp>
        <p:nvSpPr>
          <p:cNvPr id="19" name="TextBox 18">
            <a:extLst>
              <a:ext uri="{FF2B5EF4-FFF2-40B4-BE49-F238E27FC236}">
                <a16:creationId xmlns:a16="http://schemas.microsoft.com/office/drawing/2014/main" id="{565D86B2-1DA0-C1C3-E7EC-2C114AA60A94}"/>
              </a:ext>
            </a:extLst>
          </p:cNvPr>
          <p:cNvSpPr txBox="1"/>
          <p:nvPr/>
        </p:nvSpPr>
        <p:spPr>
          <a:xfrm>
            <a:off x="526655" y="1997839"/>
            <a:ext cx="3838881" cy="954107"/>
          </a:xfrm>
          <a:prstGeom prst="rect">
            <a:avLst/>
          </a:prstGeom>
          <a:noFill/>
        </p:spPr>
        <p:txBody>
          <a:bodyPr wrap="square" rtlCol="0">
            <a:spAutoFit/>
          </a:bodyPr>
          <a:lstStyle/>
          <a:p>
            <a:r>
              <a:rPr lang="en-US" sz="2800" dirty="0">
                <a:solidFill>
                  <a:schemeClr val="accent4">
                    <a:lumMod val="50000"/>
                  </a:schemeClr>
                </a:solidFill>
                <a:latin typeface="+mj-lt"/>
              </a:rPr>
              <a:t>5. We observed a class imbalance for “Leave” . . .</a:t>
            </a:r>
          </a:p>
        </p:txBody>
      </p:sp>
      <p:sp>
        <p:nvSpPr>
          <p:cNvPr id="20" name="TextBox 19">
            <a:extLst>
              <a:ext uri="{FF2B5EF4-FFF2-40B4-BE49-F238E27FC236}">
                <a16:creationId xmlns:a16="http://schemas.microsoft.com/office/drawing/2014/main" id="{FAC375A1-A536-317C-1D49-D152BA274E7E}"/>
              </a:ext>
            </a:extLst>
          </p:cNvPr>
          <p:cNvSpPr txBox="1"/>
          <p:nvPr/>
        </p:nvSpPr>
        <p:spPr>
          <a:xfrm>
            <a:off x="2400575" y="4318619"/>
            <a:ext cx="1964961" cy="1107996"/>
          </a:xfrm>
          <a:prstGeom prst="rect">
            <a:avLst/>
          </a:prstGeom>
          <a:noFill/>
        </p:spPr>
        <p:txBody>
          <a:bodyPr wrap="square" rtlCol="0">
            <a:spAutoFit/>
          </a:bodyPr>
          <a:lstStyle/>
          <a:p>
            <a:r>
              <a:rPr lang="en-US" sz="6600" b="1" dirty="0">
                <a:solidFill>
                  <a:schemeClr val="accent4">
                    <a:lumMod val="50000"/>
                  </a:schemeClr>
                </a:solidFill>
              </a:rPr>
              <a:t>3.6%</a:t>
            </a:r>
          </a:p>
        </p:txBody>
      </p:sp>
      <p:sp>
        <p:nvSpPr>
          <p:cNvPr id="21" name="Oval 20">
            <a:extLst>
              <a:ext uri="{FF2B5EF4-FFF2-40B4-BE49-F238E27FC236}">
                <a16:creationId xmlns:a16="http://schemas.microsoft.com/office/drawing/2014/main" id="{8D11138E-69C4-E189-85DA-0D054F482AEC}"/>
              </a:ext>
            </a:extLst>
          </p:cNvPr>
          <p:cNvSpPr/>
          <p:nvPr/>
        </p:nvSpPr>
        <p:spPr>
          <a:xfrm>
            <a:off x="5305640" y="4706898"/>
            <a:ext cx="3590968" cy="331438"/>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454D677B-DF60-DCEE-79E2-2B5840FC919B}"/>
              </a:ext>
            </a:extLst>
          </p:cNvPr>
          <p:cNvGrpSpPr/>
          <p:nvPr/>
        </p:nvGrpSpPr>
        <p:grpSpPr>
          <a:xfrm>
            <a:off x="0" y="0"/>
            <a:ext cx="12192000" cy="451556"/>
            <a:chOff x="0" y="0"/>
            <a:chExt cx="12192000" cy="451556"/>
          </a:xfrm>
        </p:grpSpPr>
        <p:sp>
          <p:nvSpPr>
            <p:cNvPr id="3" name="Rectangle 2">
              <a:extLst>
                <a:ext uri="{FF2B5EF4-FFF2-40B4-BE49-F238E27FC236}">
                  <a16:creationId xmlns:a16="http://schemas.microsoft.com/office/drawing/2014/main" id="{775062EF-1B67-AB05-2E88-88B453703988}"/>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18" descr="Icon of flow chart">
              <a:extLst>
                <a:ext uri="{FF2B5EF4-FFF2-40B4-BE49-F238E27FC236}">
                  <a16:creationId xmlns:a16="http://schemas.microsoft.com/office/drawing/2014/main" id="{5CECF5F7-5B90-7F60-8B1A-A68D72FD8130}"/>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5" name="TextBox 4">
              <a:extLst>
                <a:ext uri="{FF2B5EF4-FFF2-40B4-BE49-F238E27FC236}">
                  <a16:creationId xmlns:a16="http://schemas.microsoft.com/office/drawing/2014/main" id="{2E9A90AF-5563-BC94-8E68-36073C9D3BA7}"/>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6" name="Rectangle 5">
            <a:extLst>
              <a:ext uri="{FF2B5EF4-FFF2-40B4-BE49-F238E27FC236}">
                <a16:creationId xmlns:a16="http://schemas.microsoft.com/office/drawing/2014/main" id="{94F79F81-4CFC-E522-2A90-5185E5DA9F96}"/>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92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071957-8101-AABA-AA03-81A068E0B224}"/>
              </a:ext>
            </a:extLst>
          </p:cNvPr>
          <p:cNvPicPr>
            <a:picLocks noChangeAspect="1"/>
          </p:cNvPicPr>
          <p:nvPr/>
        </p:nvPicPr>
        <p:blipFill>
          <a:blip r:embed="rId3"/>
          <a:stretch>
            <a:fillRect/>
          </a:stretch>
        </p:blipFill>
        <p:spPr>
          <a:xfrm>
            <a:off x="304800" y="1061144"/>
            <a:ext cx="8295531" cy="5141756"/>
          </a:xfrm>
          <a:prstGeom prst="rect">
            <a:avLst/>
          </a:prstGeom>
        </p:spPr>
      </p:pic>
      <p:sp>
        <p:nvSpPr>
          <p:cNvPr id="13" name="TextBox 12">
            <a:extLst>
              <a:ext uri="{FF2B5EF4-FFF2-40B4-BE49-F238E27FC236}">
                <a16:creationId xmlns:a16="http://schemas.microsoft.com/office/drawing/2014/main" id="{D5C4AB57-090E-9362-C92C-E1EFA0F61D2C}"/>
              </a:ext>
            </a:extLst>
          </p:cNvPr>
          <p:cNvSpPr txBox="1"/>
          <p:nvPr/>
        </p:nvSpPr>
        <p:spPr>
          <a:xfrm>
            <a:off x="8759775" y="2002219"/>
            <a:ext cx="3343734" cy="2246769"/>
          </a:xfrm>
          <a:prstGeom prst="rect">
            <a:avLst/>
          </a:prstGeom>
          <a:noFill/>
        </p:spPr>
        <p:txBody>
          <a:bodyPr wrap="square" rtlCol="0">
            <a:spAutoFit/>
          </a:bodyPr>
          <a:lstStyle/>
          <a:p>
            <a:r>
              <a:rPr lang="en-US" sz="2800" dirty="0">
                <a:solidFill>
                  <a:schemeClr val="accent4">
                    <a:lumMod val="50000"/>
                  </a:schemeClr>
                </a:solidFill>
                <a:latin typeface="+mj-lt"/>
              </a:rPr>
              <a:t>. . . So we transformed StayorGo to binary (‘Stay’, ‘Go’) and filled NaNs proportionally</a:t>
            </a:r>
            <a:r>
              <a:rPr lang="en-US" sz="2800" dirty="0">
                <a:solidFill>
                  <a:schemeClr val="accent4">
                    <a:lumMod val="75000"/>
                  </a:schemeClr>
                </a:solidFill>
                <a:latin typeface="+mj-lt"/>
              </a:rPr>
              <a:t> </a:t>
            </a:r>
          </a:p>
        </p:txBody>
      </p:sp>
      <p:sp>
        <p:nvSpPr>
          <p:cNvPr id="15" name="Oval 14">
            <a:extLst>
              <a:ext uri="{FF2B5EF4-FFF2-40B4-BE49-F238E27FC236}">
                <a16:creationId xmlns:a16="http://schemas.microsoft.com/office/drawing/2014/main" id="{87C90F4B-FC39-0F1A-FD97-B33BAE6290E6}"/>
              </a:ext>
            </a:extLst>
          </p:cNvPr>
          <p:cNvSpPr/>
          <p:nvPr/>
        </p:nvSpPr>
        <p:spPr>
          <a:xfrm>
            <a:off x="1068823" y="5414581"/>
            <a:ext cx="2237613" cy="3822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98DE3EF-98E2-1919-594F-5EB2D8D547AB}"/>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736B35EF-C4FD-BAEE-C19D-31BBEEE13C4F}"/>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8" descr="Icon of flow chart">
              <a:extLst>
                <a:ext uri="{FF2B5EF4-FFF2-40B4-BE49-F238E27FC236}">
                  <a16:creationId xmlns:a16="http://schemas.microsoft.com/office/drawing/2014/main" id="{4D3583F6-3798-9C51-C552-887403EEF011}"/>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TextBox 18">
              <a:extLst>
                <a:ext uri="{FF2B5EF4-FFF2-40B4-BE49-F238E27FC236}">
                  <a16:creationId xmlns:a16="http://schemas.microsoft.com/office/drawing/2014/main" id="{7B130A6B-6CEA-9C9F-ADFF-30B5689F2411}"/>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29" name="Rectangle 28">
            <a:extLst>
              <a:ext uri="{FF2B5EF4-FFF2-40B4-BE49-F238E27FC236}">
                <a16:creationId xmlns:a16="http://schemas.microsoft.com/office/drawing/2014/main" id="{9D1C265F-7286-DC47-B99E-2B1F9B02EF14}"/>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348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D7E83-084D-708E-8E7D-C3443635B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76" y="2631935"/>
            <a:ext cx="5380927" cy="30009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19889B4-BF6B-ECA1-41F3-195CA65F4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553" y="2688471"/>
            <a:ext cx="4800549" cy="29443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0BDFD9-69D5-02D1-E5B0-FDF5CDDBFECC}"/>
              </a:ext>
            </a:extLst>
          </p:cNvPr>
          <p:cNvSpPr txBox="1"/>
          <p:nvPr/>
        </p:nvSpPr>
        <p:spPr>
          <a:xfrm>
            <a:off x="2410766" y="1784003"/>
            <a:ext cx="1401346" cy="400110"/>
          </a:xfrm>
          <a:prstGeom prst="rect">
            <a:avLst/>
          </a:prstGeom>
          <a:noFill/>
        </p:spPr>
        <p:txBody>
          <a:bodyPr wrap="none" rtlCol="0">
            <a:spAutoFit/>
          </a:bodyPr>
          <a:lstStyle/>
          <a:p>
            <a:r>
              <a:rPr lang="en-US" sz="2000" b="1" dirty="0">
                <a:solidFill>
                  <a:schemeClr val="accent4">
                    <a:lumMod val="50000"/>
                  </a:schemeClr>
                </a:solidFill>
              </a:rPr>
              <a:t>Multi Class</a:t>
            </a:r>
            <a:r>
              <a:rPr lang="en-US" dirty="0">
                <a:solidFill>
                  <a:schemeClr val="accent4">
                    <a:lumMod val="50000"/>
                  </a:schemeClr>
                </a:solidFill>
              </a:rPr>
              <a:t> </a:t>
            </a:r>
          </a:p>
        </p:txBody>
      </p:sp>
      <p:sp>
        <p:nvSpPr>
          <p:cNvPr id="5" name="TextBox 4">
            <a:extLst>
              <a:ext uri="{FF2B5EF4-FFF2-40B4-BE49-F238E27FC236}">
                <a16:creationId xmlns:a16="http://schemas.microsoft.com/office/drawing/2014/main" id="{6EB65959-D17F-B24C-09DC-37099C1CDD2C}"/>
              </a:ext>
            </a:extLst>
          </p:cNvPr>
          <p:cNvSpPr txBox="1"/>
          <p:nvPr/>
        </p:nvSpPr>
        <p:spPr>
          <a:xfrm>
            <a:off x="8537675" y="1783252"/>
            <a:ext cx="870303" cy="400110"/>
          </a:xfrm>
          <a:prstGeom prst="rect">
            <a:avLst/>
          </a:prstGeom>
          <a:noFill/>
        </p:spPr>
        <p:txBody>
          <a:bodyPr wrap="none" rtlCol="0">
            <a:spAutoFit/>
          </a:bodyPr>
          <a:lstStyle/>
          <a:p>
            <a:r>
              <a:rPr lang="en-US" sz="2000" b="1" dirty="0">
                <a:solidFill>
                  <a:schemeClr val="accent4">
                    <a:lumMod val="50000"/>
                  </a:schemeClr>
                </a:solidFill>
              </a:rPr>
              <a:t>Binary</a:t>
            </a:r>
          </a:p>
        </p:txBody>
      </p:sp>
      <p:sp>
        <p:nvSpPr>
          <p:cNvPr id="15" name="TextBox 14">
            <a:extLst>
              <a:ext uri="{FF2B5EF4-FFF2-40B4-BE49-F238E27FC236}">
                <a16:creationId xmlns:a16="http://schemas.microsoft.com/office/drawing/2014/main" id="{37B34094-56BB-46BE-B88B-6819232E10B5}"/>
              </a:ext>
            </a:extLst>
          </p:cNvPr>
          <p:cNvSpPr txBox="1"/>
          <p:nvPr/>
        </p:nvSpPr>
        <p:spPr>
          <a:xfrm>
            <a:off x="308389" y="853882"/>
            <a:ext cx="11470510" cy="523220"/>
          </a:xfrm>
          <a:prstGeom prst="rect">
            <a:avLst/>
          </a:prstGeom>
          <a:noFill/>
        </p:spPr>
        <p:txBody>
          <a:bodyPr wrap="square" rtlCol="0">
            <a:spAutoFit/>
          </a:bodyPr>
          <a:lstStyle/>
          <a:p>
            <a:pPr algn="ctr"/>
            <a:r>
              <a:rPr lang="en-US" sz="2800" dirty="0">
                <a:solidFill>
                  <a:schemeClr val="accent4">
                    <a:lumMod val="50000"/>
                  </a:schemeClr>
                </a:solidFill>
                <a:latin typeface="+mj-lt"/>
              </a:rPr>
              <a:t>This resulted in better balanced classes going into Machine Learning</a:t>
            </a:r>
            <a:r>
              <a:rPr lang="en-US" sz="2800" dirty="0">
                <a:solidFill>
                  <a:schemeClr val="accent4">
                    <a:lumMod val="75000"/>
                  </a:schemeClr>
                </a:solidFill>
                <a:latin typeface="+mj-lt"/>
              </a:rPr>
              <a:t> </a:t>
            </a:r>
          </a:p>
        </p:txBody>
      </p:sp>
      <p:grpSp>
        <p:nvGrpSpPr>
          <p:cNvPr id="16" name="Group 15">
            <a:extLst>
              <a:ext uri="{FF2B5EF4-FFF2-40B4-BE49-F238E27FC236}">
                <a16:creationId xmlns:a16="http://schemas.microsoft.com/office/drawing/2014/main" id="{4AF5EC3B-CA0B-55EB-38ED-8DB171CA7436}"/>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51093A6F-10BD-6ADD-8441-2A86AF640D2A}"/>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8" descr="Icon of flow chart">
              <a:extLst>
                <a:ext uri="{FF2B5EF4-FFF2-40B4-BE49-F238E27FC236}">
                  <a16:creationId xmlns:a16="http://schemas.microsoft.com/office/drawing/2014/main" id="{F4E6CFE2-8434-A659-2541-D462D598C914}"/>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TextBox 18">
              <a:extLst>
                <a:ext uri="{FF2B5EF4-FFF2-40B4-BE49-F238E27FC236}">
                  <a16:creationId xmlns:a16="http://schemas.microsoft.com/office/drawing/2014/main" id="{701A466C-5BA7-ADDF-9CBA-E6A4256A1A51}"/>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20" name="Rectangle 19">
            <a:extLst>
              <a:ext uri="{FF2B5EF4-FFF2-40B4-BE49-F238E27FC236}">
                <a16:creationId xmlns:a16="http://schemas.microsoft.com/office/drawing/2014/main" id="{BA8B61C0-06DB-8C0D-2FE0-BDE48545EC0E}"/>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008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1010E92-5F92-146F-2224-C359E834AF4C}"/>
              </a:ext>
            </a:extLst>
          </p:cNvPr>
          <p:cNvSpPr txBox="1"/>
          <p:nvPr/>
        </p:nvSpPr>
        <p:spPr>
          <a:xfrm>
            <a:off x="859411" y="820410"/>
            <a:ext cx="10220446" cy="954107"/>
          </a:xfrm>
          <a:prstGeom prst="rect">
            <a:avLst/>
          </a:prstGeom>
          <a:noFill/>
        </p:spPr>
        <p:txBody>
          <a:bodyPr wrap="square" rtlCol="0">
            <a:spAutoFit/>
          </a:bodyPr>
          <a:lstStyle/>
          <a:p>
            <a:pPr algn="ctr"/>
            <a:r>
              <a:rPr lang="en-US" sz="2800" dirty="0">
                <a:solidFill>
                  <a:schemeClr val="accent4">
                    <a:lumMod val="50000"/>
                  </a:schemeClr>
                </a:solidFill>
                <a:latin typeface="+mj-lt"/>
              </a:rPr>
              <a:t>6. Finally, we dropped an additional 29 non-relevant columns, and entered ML with a 171 feature numeric dataframe</a:t>
            </a:r>
            <a:endParaRPr lang="en-US" sz="2800" dirty="0">
              <a:solidFill>
                <a:schemeClr val="accent4">
                  <a:lumMod val="75000"/>
                </a:schemeClr>
              </a:solidFill>
              <a:latin typeface="+mj-lt"/>
            </a:endParaRPr>
          </a:p>
        </p:txBody>
      </p:sp>
      <p:pic>
        <p:nvPicPr>
          <p:cNvPr id="13" name="Picture 12">
            <a:extLst>
              <a:ext uri="{FF2B5EF4-FFF2-40B4-BE49-F238E27FC236}">
                <a16:creationId xmlns:a16="http://schemas.microsoft.com/office/drawing/2014/main" id="{976E19DC-6F58-36DC-1D42-C4960DA0264E}"/>
              </a:ext>
            </a:extLst>
          </p:cNvPr>
          <p:cNvPicPr>
            <a:picLocks noChangeAspect="1"/>
          </p:cNvPicPr>
          <p:nvPr/>
        </p:nvPicPr>
        <p:blipFill>
          <a:blip r:embed="rId3"/>
          <a:stretch>
            <a:fillRect/>
          </a:stretch>
        </p:blipFill>
        <p:spPr>
          <a:xfrm>
            <a:off x="0" y="2147945"/>
            <a:ext cx="11939268" cy="3721608"/>
          </a:xfrm>
          <a:prstGeom prst="rect">
            <a:avLst/>
          </a:prstGeom>
        </p:spPr>
      </p:pic>
      <p:grpSp>
        <p:nvGrpSpPr>
          <p:cNvPr id="2" name="Group 1">
            <a:extLst>
              <a:ext uri="{FF2B5EF4-FFF2-40B4-BE49-F238E27FC236}">
                <a16:creationId xmlns:a16="http://schemas.microsoft.com/office/drawing/2014/main" id="{CF222909-7C20-ABF3-5DE4-628F1EC0AF89}"/>
              </a:ext>
            </a:extLst>
          </p:cNvPr>
          <p:cNvGrpSpPr/>
          <p:nvPr/>
        </p:nvGrpSpPr>
        <p:grpSpPr>
          <a:xfrm>
            <a:off x="0" y="0"/>
            <a:ext cx="12192000" cy="451556"/>
            <a:chOff x="0" y="0"/>
            <a:chExt cx="12192000" cy="451556"/>
          </a:xfrm>
        </p:grpSpPr>
        <p:sp>
          <p:nvSpPr>
            <p:cNvPr id="3" name="Rectangle 2">
              <a:extLst>
                <a:ext uri="{FF2B5EF4-FFF2-40B4-BE49-F238E27FC236}">
                  <a16:creationId xmlns:a16="http://schemas.microsoft.com/office/drawing/2014/main" id="{B252FF9F-61C0-08AF-ADF0-0F9DE137B4ED}"/>
                </a:ext>
              </a:extLst>
            </p:cNvPr>
            <p:cNvSpPr/>
            <p:nvPr/>
          </p:nvSpPr>
          <p:spPr>
            <a:xfrm>
              <a:off x="0" y="0"/>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18" descr="Icon of flow chart">
              <a:extLst>
                <a:ext uri="{FF2B5EF4-FFF2-40B4-BE49-F238E27FC236}">
                  <a16:creationId xmlns:a16="http://schemas.microsoft.com/office/drawing/2014/main" id="{6A26A4B7-73E2-4FC5-3007-4EFA9FE9C689}"/>
                </a:ext>
              </a:extLst>
            </p:cNvPr>
            <p:cNvSpPr>
              <a:spLocks noChangeAspect="1"/>
            </p:cNvSpPr>
            <p:nvPr/>
          </p:nvSpPr>
          <p:spPr bwMode="auto">
            <a:xfrm>
              <a:off x="116207" y="67508"/>
              <a:ext cx="605786" cy="384048"/>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5" name="TextBox 4">
              <a:extLst>
                <a:ext uri="{FF2B5EF4-FFF2-40B4-BE49-F238E27FC236}">
                  <a16:creationId xmlns:a16="http://schemas.microsoft.com/office/drawing/2014/main" id="{62EE66BB-886A-FB97-CC24-5C094D1C1B08}"/>
                </a:ext>
              </a:extLst>
            </p:cNvPr>
            <p:cNvSpPr txBox="1"/>
            <p:nvPr/>
          </p:nvSpPr>
          <p:spPr>
            <a:xfrm>
              <a:off x="859536" y="16062"/>
              <a:ext cx="5943600" cy="400110"/>
            </a:xfrm>
            <a:prstGeom prst="rect">
              <a:avLst/>
            </a:prstGeom>
            <a:noFill/>
          </p:spPr>
          <p:txBody>
            <a:bodyPr wrap="square" rtlCol="0">
              <a:spAutoFit/>
            </a:bodyPr>
            <a:lstStyle/>
            <a:p>
              <a:r>
                <a:rPr lang="en-US" sz="2000" dirty="0">
                  <a:solidFill>
                    <a:schemeClr val="accent4">
                      <a:lumMod val="50000"/>
                    </a:schemeClr>
                  </a:solidFill>
                  <a:latin typeface="+mj-lt"/>
                </a:rPr>
                <a:t>Data Wrangling</a:t>
              </a:r>
            </a:p>
          </p:txBody>
        </p:sp>
      </p:grpSp>
      <p:sp>
        <p:nvSpPr>
          <p:cNvPr id="6" name="Rectangle 5">
            <a:extLst>
              <a:ext uri="{FF2B5EF4-FFF2-40B4-BE49-F238E27FC236}">
                <a16:creationId xmlns:a16="http://schemas.microsoft.com/office/drawing/2014/main" id="{701664B4-472E-C56C-F3B6-A4FC124A3111}"/>
              </a:ext>
            </a:extLst>
          </p:cNvPr>
          <p:cNvSpPr/>
          <p:nvPr/>
        </p:nvSpPr>
        <p:spPr>
          <a:xfrm>
            <a:off x="0" y="6406443"/>
            <a:ext cx="12192000" cy="451556"/>
          </a:xfrm>
          <a:prstGeom prst="rect">
            <a:avLst/>
          </a:prstGeom>
          <a:solidFill>
            <a:srgbClr val="37AD8B"/>
          </a:solidFill>
          <a:ln>
            <a:solidFill>
              <a:srgbClr val="37A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714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Modeling and Feature Selection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76888"/>
            <a:ext cx="12192000" cy="2739875"/>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71" descr="Icon of gears">
            <a:extLst>
              <a:ext uri="{FF2B5EF4-FFF2-40B4-BE49-F238E27FC236}">
                <a16:creationId xmlns:a16="http://schemas.microsoft.com/office/drawing/2014/main" id="{BA5EC97C-9A1F-D0C8-3DE2-0137989CB98C}"/>
              </a:ext>
            </a:extLst>
          </p:cNvPr>
          <p:cNvSpPr>
            <a:spLocks noEditPoints="1"/>
          </p:cNvSpPr>
          <p:nvPr/>
        </p:nvSpPr>
        <p:spPr bwMode="auto">
          <a:xfrm>
            <a:off x="757137" y="766390"/>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Tree>
    <p:extLst>
      <p:ext uri="{BB962C8B-B14F-4D97-AF65-F5344CB8AC3E}">
        <p14:creationId xmlns:p14="http://schemas.microsoft.com/office/powerpoint/2010/main" val="262741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Aspirations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D81E236-FCCC-A9B5-36AC-EF17D07670C7}"/>
              </a:ext>
            </a:extLst>
          </p:cNvPr>
          <p:cNvGrpSpPr/>
          <p:nvPr/>
        </p:nvGrpSpPr>
        <p:grpSpPr>
          <a:xfrm>
            <a:off x="0" y="0"/>
            <a:ext cx="12192000" cy="467618"/>
            <a:chOff x="0" y="0"/>
            <a:chExt cx="12192000" cy="467618"/>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65" descr="Icon of lightbulb">
              <a:extLst>
                <a:ext uri="{FF2B5EF4-FFF2-40B4-BE49-F238E27FC236}">
                  <a16:creationId xmlns:a16="http://schemas.microsoft.com/office/drawing/2014/main" id="{D22416BA-A04E-5D17-7800-8535FD98FDE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6" name="Freeform 44">
                <a:extLst>
                  <a:ext uri="{FF2B5EF4-FFF2-40B4-BE49-F238E27FC236}">
                    <a16:creationId xmlns:a16="http://schemas.microsoft.com/office/drawing/2014/main" id="{68EA7466-B04E-FCCA-C85F-E0BC6B2D249D}"/>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7" name="Freeform 45">
                <a:extLst>
                  <a:ext uri="{FF2B5EF4-FFF2-40B4-BE49-F238E27FC236}">
                    <a16:creationId xmlns:a16="http://schemas.microsoft.com/office/drawing/2014/main" id="{59B8DE85-ED67-6F2D-29B5-8FCAB0BC8949}"/>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9" name="TextBox 18">
              <a:extLst>
                <a:ext uri="{FF2B5EF4-FFF2-40B4-BE49-F238E27FC236}">
                  <a16:creationId xmlns:a16="http://schemas.microsoft.com/office/drawing/2014/main" id="{2CBE52DA-4398-BF74-72E1-AA5E2AF6D421}"/>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10" name="TextBox 9">
            <a:extLst>
              <a:ext uri="{FF2B5EF4-FFF2-40B4-BE49-F238E27FC236}">
                <a16:creationId xmlns:a16="http://schemas.microsoft.com/office/drawing/2014/main" id="{CC5C12F3-57C8-61A0-2B87-42DA4673A318}"/>
              </a:ext>
            </a:extLst>
          </p:cNvPr>
          <p:cNvSpPr txBox="1"/>
          <p:nvPr/>
        </p:nvSpPr>
        <p:spPr>
          <a:xfrm>
            <a:off x="960699" y="1296365"/>
            <a:ext cx="10810754" cy="3903504"/>
          </a:xfrm>
          <a:prstGeom prst="rect">
            <a:avLst/>
          </a:prstGeom>
          <a:noFill/>
        </p:spPr>
        <p:txBody>
          <a:bodyPr wrap="square" rtlCol="0">
            <a:spAutoFit/>
          </a:bodyPr>
          <a:lstStyle/>
          <a:p>
            <a:pPr marL="342900" indent="-342900">
              <a:lnSpc>
                <a:spcPct val="150000"/>
              </a:lnSpc>
              <a:buFont typeface="Wingdings" pitchFamily="2" charset="2"/>
              <a:buChar char="Ø"/>
            </a:pPr>
            <a:r>
              <a:rPr lang="en-US" sz="2800" dirty="0"/>
              <a:t>Our group initially had three members</a:t>
            </a:r>
          </a:p>
          <a:p>
            <a:pPr marL="914400" lvl="1" indent="-457200">
              <a:lnSpc>
                <a:spcPct val="150000"/>
              </a:lnSpc>
              <a:buFont typeface="Wingdings" pitchFamily="2" charset="2"/>
              <a:buChar char="§"/>
            </a:pPr>
            <a:r>
              <a:rPr lang="en-US" sz="2800" dirty="0"/>
              <a:t>Two of worked for the federal government</a:t>
            </a:r>
          </a:p>
          <a:p>
            <a:pPr marL="1371600" lvl="2" indent="-457200">
              <a:lnSpc>
                <a:spcPct val="150000"/>
              </a:lnSpc>
              <a:buFont typeface="Arial" panose="020B0604020202020204" pitchFamily="34" charset="0"/>
              <a:buChar char="•"/>
            </a:pPr>
            <a:r>
              <a:rPr lang="en-US" sz="2800" dirty="0"/>
              <a:t>One for the Department of Labor</a:t>
            </a:r>
          </a:p>
          <a:p>
            <a:pPr marL="914400" lvl="1" indent="-457200">
              <a:lnSpc>
                <a:spcPct val="150000"/>
              </a:lnSpc>
              <a:buFont typeface="Wingdings" pitchFamily="2" charset="2"/>
              <a:buChar char="§"/>
            </a:pPr>
            <a:r>
              <a:rPr lang="en-US" sz="2800" dirty="0"/>
              <a:t>Third had expertise in organizational communication</a:t>
            </a:r>
          </a:p>
          <a:p>
            <a:pPr marL="342900" indent="-342900">
              <a:lnSpc>
                <a:spcPct val="150000"/>
              </a:lnSpc>
              <a:buFont typeface="Wingdings" pitchFamily="2" charset="2"/>
              <a:buChar char="Ø"/>
            </a:pPr>
            <a:r>
              <a:rPr lang="en-US" sz="2800" dirty="0"/>
              <a:t>We all wanted to work with a tabular data set</a:t>
            </a:r>
          </a:p>
          <a:p>
            <a:pPr marL="342900" indent="-342900">
              <a:lnSpc>
                <a:spcPct val="150000"/>
              </a:lnSpc>
              <a:buFont typeface="Wingdings" pitchFamily="2" charset="2"/>
              <a:buChar char="Ø"/>
            </a:pPr>
            <a:r>
              <a:rPr lang="en-US" sz="2800" dirty="0"/>
              <a:t>We all had a goal to learn Python</a:t>
            </a:r>
          </a:p>
        </p:txBody>
      </p:sp>
      <p:sp>
        <p:nvSpPr>
          <p:cNvPr id="14" name="TextBox 13">
            <a:extLst>
              <a:ext uri="{FF2B5EF4-FFF2-40B4-BE49-F238E27FC236}">
                <a16:creationId xmlns:a16="http://schemas.microsoft.com/office/drawing/2014/main" id="{210915AF-0574-A54C-EE7A-FACF27EF761C}"/>
              </a:ext>
            </a:extLst>
          </p:cNvPr>
          <p:cNvSpPr txBox="1"/>
          <p:nvPr/>
        </p:nvSpPr>
        <p:spPr>
          <a:xfrm>
            <a:off x="2371845" y="5326102"/>
            <a:ext cx="7448309" cy="954107"/>
          </a:xfrm>
          <a:prstGeom prst="rect">
            <a:avLst/>
          </a:prstGeom>
          <a:noFill/>
        </p:spPr>
        <p:txBody>
          <a:bodyPr wrap="square">
            <a:spAutoFit/>
          </a:bodyPr>
          <a:lstStyle/>
          <a:p>
            <a:pPr algn="ctr"/>
            <a:r>
              <a:rPr lang="en-US" sz="2800" b="1" dirty="0">
                <a:solidFill>
                  <a:srgbClr val="00B0F0"/>
                </a:solidFill>
                <a:sym typeface="Wingdings" pitchFamily="2" charset="2"/>
              </a:rPr>
              <a:t> </a:t>
            </a:r>
            <a:r>
              <a:rPr lang="en-US" sz="2800" b="1" dirty="0">
                <a:solidFill>
                  <a:srgbClr val="00B0F0"/>
                </a:solidFill>
              </a:rPr>
              <a:t>We chose to work with data from the Federal Employees Viewpoint Survey (FEVS)</a:t>
            </a:r>
          </a:p>
        </p:txBody>
      </p:sp>
    </p:spTree>
    <p:extLst>
      <p:ext uri="{BB962C8B-B14F-4D97-AF65-F5344CB8AC3E}">
        <p14:creationId xmlns:p14="http://schemas.microsoft.com/office/powerpoint/2010/main" val="4271322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93010" y="417838"/>
            <a:ext cx="11643939" cy="1325563"/>
          </a:xfrm>
        </p:spPr>
        <p:txBody>
          <a:bodyPr>
            <a:normAutofit/>
          </a:bodyPr>
          <a:lstStyle/>
          <a:p>
            <a:pPr algn="ctr"/>
            <a:r>
              <a:rPr lang="en-US" sz="3200" dirty="0">
                <a:solidFill>
                  <a:schemeClr val="accent6">
                    <a:lumMod val="50000"/>
                  </a:schemeClr>
                </a:solidFill>
              </a:rPr>
              <a:t>We evaluated five model families with Binary Classification </a:t>
            </a:r>
            <a:r>
              <a:rPr lang="en-US" sz="3200" i="0" dirty="0">
                <a:solidFill>
                  <a:schemeClr val="accent6">
                    <a:lumMod val="50000"/>
                  </a:schemeClr>
                </a:solidFill>
                <a:effectLst/>
              </a:rPr>
              <a:t>Algorithms</a:t>
            </a:r>
            <a:endParaRPr lang="en-US" sz="3200" dirty="0">
              <a:solidFill>
                <a:schemeClr val="accent6">
                  <a:lumMod val="50000"/>
                </a:schemeClr>
              </a:solidFill>
            </a:endParaRP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10C9AFD-B6F7-639D-DFAB-C084833B939E}"/>
              </a:ext>
            </a:extLst>
          </p:cNvPr>
          <p:cNvGrpSpPr/>
          <p:nvPr/>
        </p:nvGrpSpPr>
        <p:grpSpPr>
          <a:xfrm>
            <a:off x="0" y="0"/>
            <a:ext cx="12192000" cy="451556"/>
            <a:chOff x="0" y="0"/>
            <a:chExt cx="12192000" cy="451556"/>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71" descr="Icon of gears">
              <a:extLst>
                <a:ext uri="{FF2B5EF4-FFF2-40B4-BE49-F238E27FC236}">
                  <a16:creationId xmlns:a16="http://schemas.microsoft.com/office/drawing/2014/main" id="{87736E2F-8E01-584E-0390-0A26F7DAF09D}"/>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 name="TextBox 2">
              <a:extLst>
                <a:ext uri="{FF2B5EF4-FFF2-40B4-BE49-F238E27FC236}">
                  <a16:creationId xmlns:a16="http://schemas.microsoft.com/office/drawing/2014/main" id="{0652A770-58A7-45E0-6E58-A11C102AFDCB}"/>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12" name="TextBox 11">
            <a:extLst>
              <a:ext uri="{FF2B5EF4-FFF2-40B4-BE49-F238E27FC236}">
                <a16:creationId xmlns:a16="http://schemas.microsoft.com/office/drawing/2014/main" id="{73EFEBF2-8B93-9588-92E6-EC2DD565DA2C}"/>
              </a:ext>
            </a:extLst>
          </p:cNvPr>
          <p:cNvSpPr txBox="1"/>
          <p:nvPr/>
        </p:nvSpPr>
        <p:spPr>
          <a:xfrm>
            <a:off x="888313" y="1682073"/>
            <a:ext cx="5590478" cy="4724370"/>
          </a:xfrm>
          <a:prstGeom prst="rect">
            <a:avLst/>
          </a:prstGeom>
          <a:noFill/>
        </p:spPr>
        <p:txBody>
          <a:bodyPr wrap="square">
            <a:spAutoFit/>
          </a:bodyPr>
          <a:lstStyle/>
          <a:p>
            <a:pPr marL="285750" indent="-285750">
              <a:spcAft>
                <a:spcPts val="600"/>
              </a:spcAft>
              <a:buFont typeface="Wingdings" pitchFamily="2" charset="2"/>
              <a:buChar char="Ø"/>
            </a:pPr>
            <a:r>
              <a:rPr lang="en-US" sz="2800" b="1" dirty="0">
                <a:solidFill>
                  <a:schemeClr val="accent6">
                    <a:lumMod val="50000"/>
                  </a:schemeClr>
                </a:solidFill>
              </a:rPr>
              <a:t>Naive Bayes</a:t>
            </a:r>
          </a:p>
          <a:p>
            <a:pPr marL="800100" lvl="1" indent="-342900">
              <a:spcAft>
                <a:spcPts val="600"/>
              </a:spcAft>
              <a:buFont typeface="Wingdings" pitchFamily="2" charset="2"/>
              <a:buChar char="§"/>
            </a:pPr>
            <a:r>
              <a:rPr lang="en-US" sz="2400" dirty="0"/>
              <a:t>Multinomial NB ()</a:t>
            </a:r>
          </a:p>
          <a:p>
            <a:pPr marL="800100" lvl="1" indent="-342900">
              <a:spcAft>
                <a:spcPts val="600"/>
              </a:spcAft>
              <a:buFont typeface="Wingdings" pitchFamily="2" charset="2"/>
              <a:buChar char="§"/>
            </a:pPr>
            <a:r>
              <a:rPr lang="en-US" sz="2400" dirty="0"/>
              <a:t>Gaussian NB ()</a:t>
            </a:r>
          </a:p>
          <a:p>
            <a:pPr marL="285750" indent="-285750">
              <a:spcAft>
                <a:spcPts val="600"/>
              </a:spcAft>
              <a:buFont typeface="Wingdings" pitchFamily="2" charset="2"/>
              <a:buChar char="Ø"/>
            </a:pPr>
            <a:r>
              <a:rPr lang="en-US" sz="2800" b="1" dirty="0">
                <a:solidFill>
                  <a:schemeClr val="accent6">
                    <a:lumMod val="50000"/>
                  </a:schemeClr>
                </a:solidFill>
              </a:rPr>
              <a:t>Support Vector Classifier </a:t>
            </a:r>
          </a:p>
          <a:p>
            <a:pPr marL="800100" lvl="1" indent="-342900">
              <a:spcAft>
                <a:spcPts val="600"/>
              </a:spcAft>
              <a:buFont typeface="Wingdings" pitchFamily="2" charset="2"/>
              <a:buChar char="§"/>
            </a:pPr>
            <a:r>
              <a:rPr lang="en-US" sz="2400" dirty="0"/>
              <a:t>SVC (gamma='auto’)</a:t>
            </a:r>
          </a:p>
          <a:p>
            <a:pPr marL="800100" lvl="1" indent="-342900">
              <a:spcAft>
                <a:spcPts val="600"/>
              </a:spcAft>
              <a:buFont typeface="Wingdings" pitchFamily="2" charset="2"/>
              <a:buChar char="§"/>
            </a:pPr>
            <a:r>
              <a:rPr lang="en-US" sz="2400" dirty="0"/>
              <a:t>Nu SVC (gamma='auto'), </a:t>
            </a:r>
          </a:p>
          <a:p>
            <a:pPr marL="800100" lvl="1" indent="-342900">
              <a:spcAft>
                <a:spcPts val="600"/>
              </a:spcAft>
              <a:buFont typeface="Wingdings" pitchFamily="2" charset="2"/>
              <a:buChar char="§"/>
            </a:pPr>
            <a:r>
              <a:rPr lang="en-US" sz="2400" dirty="0"/>
              <a:t>Linear SVC()</a:t>
            </a:r>
          </a:p>
          <a:p>
            <a:pPr marL="285750" indent="-285750">
              <a:spcAft>
                <a:spcPts val="600"/>
              </a:spcAft>
              <a:buFont typeface="Wingdings" pitchFamily="2" charset="2"/>
              <a:buChar char="Ø"/>
            </a:pPr>
            <a:r>
              <a:rPr lang="en-US" sz="2800" b="1" dirty="0">
                <a:solidFill>
                  <a:schemeClr val="accent6">
                    <a:lumMod val="50000"/>
                  </a:schemeClr>
                </a:solidFill>
              </a:rPr>
              <a:t>Logistic Regression</a:t>
            </a:r>
          </a:p>
          <a:p>
            <a:pPr marL="800100" lvl="1" indent="-342900">
              <a:spcAft>
                <a:spcPts val="600"/>
              </a:spcAft>
              <a:buFont typeface="Wingdings" pitchFamily="2" charset="2"/>
              <a:buChar char="§"/>
            </a:pPr>
            <a:r>
              <a:rPr lang="en-US" sz="2400" dirty="0"/>
              <a:t>Logistic Regression (solver='lbfgs’)</a:t>
            </a:r>
          </a:p>
          <a:p>
            <a:pPr marL="800100" lvl="1" indent="-342900">
              <a:spcAft>
                <a:spcPts val="600"/>
              </a:spcAft>
              <a:buFont typeface="Wingdings" pitchFamily="2" charset="2"/>
              <a:buChar char="§"/>
            </a:pPr>
            <a:r>
              <a:rPr lang="en-US" sz="2400" dirty="0"/>
              <a:t>Logistic Regression CV (cv=3)</a:t>
            </a:r>
          </a:p>
        </p:txBody>
      </p:sp>
      <p:sp>
        <p:nvSpPr>
          <p:cNvPr id="14" name="TextBox 13">
            <a:extLst>
              <a:ext uri="{FF2B5EF4-FFF2-40B4-BE49-F238E27FC236}">
                <a16:creationId xmlns:a16="http://schemas.microsoft.com/office/drawing/2014/main" id="{632F3BA2-D029-6C82-335A-9BC389EB2C14}"/>
              </a:ext>
            </a:extLst>
          </p:cNvPr>
          <p:cNvSpPr txBox="1"/>
          <p:nvPr/>
        </p:nvSpPr>
        <p:spPr>
          <a:xfrm>
            <a:off x="6478791" y="1804729"/>
            <a:ext cx="5358158" cy="4370427"/>
          </a:xfrm>
          <a:prstGeom prst="rect">
            <a:avLst/>
          </a:prstGeom>
          <a:noFill/>
        </p:spPr>
        <p:txBody>
          <a:bodyPr wrap="square">
            <a:spAutoFit/>
          </a:bodyPr>
          <a:lstStyle/>
          <a:p>
            <a:pPr marL="457200" indent="-457200">
              <a:spcAft>
                <a:spcPts val="600"/>
              </a:spcAft>
              <a:buFont typeface="Wingdings" pitchFamily="2" charset="2"/>
              <a:buChar char="Ø"/>
            </a:pPr>
            <a:r>
              <a:rPr lang="en-US" sz="2800" b="1" dirty="0">
                <a:solidFill>
                  <a:schemeClr val="accent6">
                    <a:lumMod val="50000"/>
                  </a:schemeClr>
                </a:solidFill>
              </a:rPr>
              <a:t>K-Nearest Neighbors</a:t>
            </a:r>
          </a:p>
          <a:p>
            <a:pPr marL="800100" lvl="1" indent="-342900">
              <a:spcAft>
                <a:spcPts val="600"/>
              </a:spcAft>
              <a:buFont typeface="Wingdings" pitchFamily="2" charset="2"/>
              <a:buChar char="§"/>
            </a:pPr>
            <a:r>
              <a:rPr lang="en-US" sz="2400" dirty="0"/>
              <a:t>K Neighbors Classifier()</a:t>
            </a:r>
          </a:p>
          <a:p>
            <a:pPr marL="457200" indent="-457200">
              <a:spcAft>
                <a:spcPts val="600"/>
              </a:spcAft>
              <a:buFont typeface="Wingdings" pitchFamily="2" charset="2"/>
              <a:buChar char="Ø"/>
            </a:pPr>
            <a:r>
              <a:rPr lang="en-US" sz="2800" b="1" dirty="0">
                <a:solidFill>
                  <a:schemeClr val="accent6">
                    <a:lumMod val="50000"/>
                  </a:schemeClr>
                </a:solidFill>
              </a:rPr>
              <a:t>Ensemble  Classifiers</a:t>
            </a:r>
          </a:p>
          <a:p>
            <a:pPr marL="800100" lvl="1" indent="-342900">
              <a:spcAft>
                <a:spcPts val="600"/>
              </a:spcAft>
              <a:buFont typeface="Wingdings" pitchFamily="2" charset="2"/>
              <a:buChar char="§"/>
            </a:pPr>
            <a:r>
              <a:rPr lang="en-US" sz="2400" dirty="0"/>
              <a:t>SGD Classifier (max_iter = 100, tol=1e-3)</a:t>
            </a:r>
          </a:p>
          <a:p>
            <a:pPr marL="800100" lvl="1" indent="-342900">
              <a:spcAft>
                <a:spcPts val="600"/>
              </a:spcAft>
              <a:buFont typeface="Wingdings" pitchFamily="2" charset="2"/>
              <a:buChar char="§"/>
            </a:pPr>
            <a:r>
              <a:rPr lang="en-US" sz="2400" dirty="0"/>
              <a:t>Bagging Classifier()</a:t>
            </a:r>
          </a:p>
          <a:p>
            <a:pPr marL="800100" lvl="1" indent="-342900">
              <a:spcAft>
                <a:spcPts val="600"/>
              </a:spcAft>
              <a:buFont typeface="Wingdings" pitchFamily="2" charset="2"/>
              <a:buChar char="§"/>
            </a:pPr>
            <a:r>
              <a:rPr lang="en-US" sz="2400" dirty="0"/>
              <a:t>Extra Trees Classifier (n_estimators = 100), </a:t>
            </a:r>
          </a:p>
          <a:p>
            <a:pPr marL="800100" lvl="1" indent="-342900">
              <a:spcAft>
                <a:spcPts val="600"/>
              </a:spcAft>
              <a:buFont typeface="Wingdings" pitchFamily="2" charset="2"/>
              <a:buChar char="§"/>
            </a:pPr>
            <a:r>
              <a:rPr lang="en-US" sz="2400" dirty="0"/>
              <a:t>Random Forest Classifier (n_estimators = 100)</a:t>
            </a:r>
          </a:p>
        </p:txBody>
      </p:sp>
    </p:spTree>
    <p:extLst>
      <p:ext uri="{BB962C8B-B14F-4D97-AF65-F5344CB8AC3E}">
        <p14:creationId xmlns:p14="http://schemas.microsoft.com/office/powerpoint/2010/main" val="1757727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9786-225E-6659-8E86-71B54C1E4460}"/>
              </a:ext>
            </a:extLst>
          </p:cNvPr>
          <p:cNvSpPr>
            <a:spLocks noGrp="1"/>
          </p:cNvSpPr>
          <p:nvPr>
            <p:ph type="title"/>
          </p:nvPr>
        </p:nvSpPr>
        <p:spPr>
          <a:xfrm>
            <a:off x="321690" y="396632"/>
            <a:ext cx="11824010" cy="1325563"/>
          </a:xfrm>
        </p:spPr>
        <p:txBody>
          <a:bodyPr>
            <a:normAutofit/>
          </a:bodyPr>
          <a:lstStyle/>
          <a:p>
            <a:pPr algn="ctr"/>
            <a:r>
              <a:rPr lang="en-US" sz="3600" dirty="0">
                <a:solidFill>
                  <a:schemeClr val="accent6">
                    <a:lumMod val="50000"/>
                  </a:schemeClr>
                </a:solidFill>
              </a:rPr>
              <a:t>We initially sampled 20,000 cases from the data</a:t>
            </a:r>
          </a:p>
        </p:txBody>
      </p:sp>
      <p:pic>
        <p:nvPicPr>
          <p:cNvPr id="9218" name="Picture 2">
            <a:extLst>
              <a:ext uri="{FF2B5EF4-FFF2-40B4-BE49-F238E27FC236}">
                <a16:creationId xmlns:a16="http://schemas.microsoft.com/office/drawing/2014/main" id="{8FC9D1F9-DCFF-16C2-74A1-EA7F199B9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1888616"/>
            <a:ext cx="4660900" cy="4305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55358A5-83FF-A867-C6BD-562CAA2E128A}"/>
              </a:ext>
            </a:extLst>
          </p:cNvPr>
          <p:cNvGrpSpPr/>
          <p:nvPr/>
        </p:nvGrpSpPr>
        <p:grpSpPr>
          <a:xfrm>
            <a:off x="0" y="0"/>
            <a:ext cx="12192000" cy="451556"/>
            <a:chOff x="0" y="0"/>
            <a:chExt cx="12192000" cy="451556"/>
          </a:xfrm>
        </p:grpSpPr>
        <p:sp>
          <p:nvSpPr>
            <p:cNvPr id="8" name="Rectangle 7">
              <a:extLst>
                <a:ext uri="{FF2B5EF4-FFF2-40B4-BE49-F238E27FC236}">
                  <a16:creationId xmlns:a16="http://schemas.microsoft.com/office/drawing/2014/main" id="{8EED2121-EF69-863E-1484-1F15D1C1C8D4}"/>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71" descr="Icon of gears">
              <a:extLst>
                <a:ext uri="{FF2B5EF4-FFF2-40B4-BE49-F238E27FC236}">
                  <a16:creationId xmlns:a16="http://schemas.microsoft.com/office/drawing/2014/main" id="{A55E9A19-8F1F-CFA3-2482-523E4B693E89}"/>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0" name="TextBox 9">
              <a:extLst>
                <a:ext uri="{FF2B5EF4-FFF2-40B4-BE49-F238E27FC236}">
                  <a16:creationId xmlns:a16="http://schemas.microsoft.com/office/drawing/2014/main" id="{B7A8415C-F41B-81BE-A507-0CA233750C67}"/>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11" name="Rectangle 10">
            <a:extLst>
              <a:ext uri="{FF2B5EF4-FFF2-40B4-BE49-F238E27FC236}">
                <a16:creationId xmlns:a16="http://schemas.microsoft.com/office/drawing/2014/main" id="{8CF1D3CD-8C6F-872D-771A-0D3987C85D83}"/>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9780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A209B05-C488-8401-100D-F8A50982E3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39"/>
          <a:stretch/>
        </p:blipFill>
        <p:spPr bwMode="auto">
          <a:xfrm>
            <a:off x="2132079" y="843024"/>
            <a:ext cx="2113398" cy="14761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5F0041A-BDD6-F732-A67A-60C9AC4A93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76"/>
          <a:stretch/>
        </p:blipFill>
        <p:spPr bwMode="auto">
          <a:xfrm>
            <a:off x="4588938" y="856026"/>
            <a:ext cx="2113398" cy="146314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97FF5D7-70BB-E7F5-D94D-4D5F622D10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88"/>
          <a:stretch/>
        </p:blipFill>
        <p:spPr bwMode="auto">
          <a:xfrm>
            <a:off x="2132079" y="2710638"/>
            <a:ext cx="2113398" cy="145207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DC153A8-8357-63DD-D14F-D309780E6F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875"/>
          <a:stretch/>
        </p:blipFill>
        <p:spPr bwMode="auto">
          <a:xfrm>
            <a:off x="7068210" y="2699564"/>
            <a:ext cx="2113398" cy="146314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9C6FCC0-A097-040D-14C4-FAC1710DB5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087"/>
          <a:stretch/>
        </p:blipFill>
        <p:spPr bwMode="auto">
          <a:xfrm>
            <a:off x="9487033" y="2687300"/>
            <a:ext cx="2113398" cy="147540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AEA64A0E-C185-A5E3-502D-9A285EBA77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087"/>
          <a:stretch/>
        </p:blipFill>
        <p:spPr bwMode="auto">
          <a:xfrm>
            <a:off x="9487033" y="843762"/>
            <a:ext cx="2113398" cy="147540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DAA1C154-D872-D048-A824-81EA129F7B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876"/>
          <a:stretch/>
        </p:blipFill>
        <p:spPr bwMode="auto">
          <a:xfrm>
            <a:off x="4588938" y="2699566"/>
            <a:ext cx="2113398" cy="146314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0C30364A-4F2C-C80F-C76D-F4B1065C38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875"/>
          <a:stretch/>
        </p:blipFill>
        <p:spPr bwMode="auto">
          <a:xfrm>
            <a:off x="7068210" y="856026"/>
            <a:ext cx="2113398" cy="1463144"/>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69156A67-1811-B9BA-B36C-E23B98E95DD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755" t="4655" b="13017"/>
          <a:stretch/>
        </p:blipFill>
        <p:spPr bwMode="auto">
          <a:xfrm>
            <a:off x="2274827" y="4610300"/>
            <a:ext cx="1970649" cy="1279774"/>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965F1942-B82F-591D-5252-51BC74CE1D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5876"/>
          <a:stretch/>
        </p:blipFill>
        <p:spPr bwMode="auto">
          <a:xfrm>
            <a:off x="7068210" y="4629277"/>
            <a:ext cx="2113398" cy="1463141"/>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BDDF76E0-AFA0-3493-3A70-44807CBE60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876" b="-1"/>
          <a:stretch/>
        </p:blipFill>
        <p:spPr bwMode="auto">
          <a:xfrm>
            <a:off x="9487033" y="4629278"/>
            <a:ext cx="2113398" cy="1463141"/>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5FE064DC-3BF5-6298-B72B-F20F872A092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876"/>
          <a:stretch/>
        </p:blipFill>
        <p:spPr bwMode="auto">
          <a:xfrm>
            <a:off x="4588938" y="4629277"/>
            <a:ext cx="2113398" cy="1463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F6454-334D-BEC1-FA99-858C89CDAAE3}"/>
              </a:ext>
            </a:extLst>
          </p:cNvPr>
          <p:cNvSpPr txBox="1"/>
          <p:nvPr/>
        </p:nvSpPr>
        <p:spPr>
          <a:xfrm>
            <a:off x="1344118" y="5036473"/>
            <a:ext cx="184731" cy="369332"/>
          </a:xfrm>
          <a:prstGeom prst="rect">
            <a:avLst/>
          </a:prstGeom>
          <a:noFill/>
        </p:spPr>
        <p:txBody>
          <a:bodyPr wrap="none" rtlCol="0">
            <a:spAutoFit/>
          </a:bodyPr>
          <a:lstStyle/>
          <a:p>
            <a:pPr algn="ctr"/>
            <a:endParaRPr lang="en-US" dirty="0"/>
          </a:p>
        </p:txBody>
      </p:sp>
      <p:sp>
        <p:nvSpPr>
          <p:cNvPr id="8" name="TextBox 7">
            <a:extLst>
              <a:ext uri="{FF2B5EF4-FFF2-40B4-BE49-F238E27FC236}">
                <a16:creationId xmlns:a16="http://schemas.microsoft.com/office/drawing/2014/main" id="{CF15F339-413F-ACEB-5A74-AD554DB05350}"/>
              </a:ext>
            </a:extLst>
          </p:cNvPr>
          <p:cNvSpPr txBox="1"/>
          <p:nvPr/>
        </p:nvSpPr>
        <p:spPr>
          <a:xfrm>
            <a:off x="2230871" y="553913"/>
            <a:ext cx="1915813" cy="338554"/>
          </a:xfrm>
          <a:prstGeom prst="rect">
            <a:avLst/>
          </a:prstGeom>
          <a:noFill/>
        </p:spPr>
        <p:txBody>
          <a:bodyPr wrap="square">
            <a:spAutoFit/>
          </a:bodyPr>
          <a:lstStyle/>
          <a:p>
            <a:pPr algn="ctr"/>
            <a:r>
              <a:rPr lang="en-US" sz="1600" b="1" dirty="0">
                <a:solidFill>
                  <a:schemeClr val="accent6">
                    <a:lumMod val="50000"/>
                  </a:schemeClr>
                </a:solidFill>
              </a:rPr>
              <a:t>Multinomial NB</a:t>
            </a:r>
          </a:p>
        </p:txBody>
      </p:sp>
      <p:sp>
        <p:nvSpPr>
          <p:cNvPr id="10" name="TextBox 9">
            <a:extLst>
              <a:ext uri="{FF2B5EF4-FFF2-40B4-BE49-F238E27FC236}">
                <a16:creationId xmlns:a16="http://schemas.microsoft.com/office/drawing/2014/main" id="{EA07D32B-1DBA-8919-891B-21A3F6732AC0}"/>
              </a:ext>
            </a:extLst>
          </p:cNvPr>
          <p:cNvSpPr txBox="1"/>
          <p:nvPr/>
        </p:nvSpPr>
        <p:spPr>
          <a:xfrm>
            <a:off x="4768481" y="553913"/>
            <a:ext cx="1606537" cy="338554"/>
          </a:xfrm>
          <a:prstGeom prst="rect">
            <a:avLst/>
          </a:prstGeom>
          <a:noFill/>
        </p:spPr>
        <p:txBody>
          <a:bodyPr wrap="square">
            <a:spAutoFit/>
          </a:bodyPr>
          <a:lstStyle/>
          <a:p>
            <a:pPr algn="ctr"/>
            <a:r>
              <a:rPr lang="en-US" sz="1600" b="1" dirty="0">
                <a:solidFill>
                  <a:schemeClr val="accent6">
                    <a:lumMod val="50000"/>
                  </a:schemeClr>
                </a:solidFill>
              </a:rPr>
              <a:t>Gaussian NB</a:t>
            </a:r>
          </a:p>
        </p:txBody>
      </p:sp>
      <p:sp>
        <p:nvSpPr>
          <p:cNvPr id="12" name="TextBox 11">
            <a:extLst>
              <a:ext uri="{FF2B5EF4-FFF2-40B4-BE49-F238E27FC236}">
                <a16:creationId xmlns:a16="http://schemas.microsoft.com/office/drawing/2014/main" id="{8714E9E8-F65E-84FF-F411-CD76AB39C1C6}"/>
              </a:ext>
            </a:extLst>
          </p:cNvPr>
          <p:cNvSpPr txBox="1"/>
          <p:nvPr/>
        </p:nvSpPr>
        <p:spPr>
          <a:xfrm>
            <a:off x="6849705" y="553913"/>
            <a:ext cx="2402633" cy="338554"/>
          </a:xfrm>
          <a:prstGeom prst="rect">
            <a:avLst/>
          </a:prstGeom>
          <a:noFill/>
        </p:spPr>
        <p:txBody>
          <a:bodyPr wrap="square">
            <a:spAutoFit/>
          </a:bodyPr>
          <a:lstStyle/>
          <a:p>
            <a:pPr algn="ctr"/>
            <a:r>
              <a:rPr lang="en-US" sz="1600" b="1" dirty="0">
                <a:solidFill>
                  <a:schemeClr val="accent6">
                    <a:lumMod val="50000"/>
                  </a:schemeClr>
                </a:solidFill>
              </a:rPr>
              <a:t>K Neighbors Classifier</a:t>
            </a:r>
          </a:p>
        </p:txBody>
      </p:sp>
      <p:sp>
        <p:nvSpPr>
          <p:cNvPr id="14" name="TextBox 13">
            <a:extLst>
              <a:ext uri="{FF2B5EF4-FFF2-40B4-BE49-F238E27FC236}">
                <a16:creationId xmlns:a16="http://schemas.microsoft.com/office/drawing/2014/main" id="{3793B6CC-4893-5D9C-8D2E-28589AC7E030}"/>
              </a:ext>
            </a:extLst>
          </p:cNvPr>
          <p:cNvSpPr txBox="1"/>
          <p:nvPr/>
        </p:nvSpPr>
        <p:spPr>
          <a:xfrm>
            <a:off x="9164002" y="553913"/>
            <a:ext cx="2901613" cy="338554"/>
          </a:xfrm>
          <a:prstGeom prst="rect">
            <a:avLst/>
          </a:prstGeom>
          <a:noFill/>
        </p:spPr>
        <p:txBody>
          <a:bodyPr wrap="square">
            <a:spAutoFit/>
          </a:bodyPr>
          <a:lstStyle/>
          <a:p>
            <a:pPr algn="ctr"/>
            <a:r>
              <a:rPr lang="en-US" sz="1600" b="1" dirty="0">
                <a:solidFill>
                  <a:schemeClr val="accent6">
                    <a:lumMod val="50000"/>
                  </a:schemeClr>
                </a:solidFill>
              </a:rPr>
              <a:t>Logistic Regression CV (cv=3)</a:t>
            </a:r>
          </a:p>
        </p:txBody>
      </p:sp>
      <p:sp>
        <p:nvSpPr>
          <p:cNvPr id="16" name="TextBox 15">
            <a:extLst>
              <a:ext uri="{FF2B5EF4-FFF2-40B4-BE49-F238E27FC236}">
                <a16:creationId xmlns:a16="http://schemas.microsoft.com/office/drawing/2014/main" id="{7CB20F84-06BB-5D08-7B3A-E4212E62D08D}"/>
              </a:ext>
            </a:extLst>
          </p:cNvPr>
          <p:cNvSpPr txBox="1"/>
          <p:nvPr/>
        </p:nvSpPr>
        <p:spPr>
          <a:xfrm>
            <a:off x="1905248" y="2433286"/>
            <a:ext cx="2556606" cy="338554"/>
          </a:xfrm>
          <a:prstGeom prst="rect">
            <a:avLst/>
          </a:prstGeom>
          <a:noFill/>
        </p:spPr>
        <p:txBody>
          <a:bodyPr wrap="square">
            <a:spAutoFit/>
          </a:bodyPr>
          <a:lstStyle/>
          <a:p>
            <a:pPr algn="ctr"/>
            <a:r>
              <a:rPr lang="en-US" sz="1600" b="1" dirty="0">
                <a:solidFill>
                  <a:schemeClr val="accent6">
                    <a:lumMod val="50000"/>
                  </a:schemeClr>
                </a:solidFill>
              </a:rPr>
              <a:t>Random Forest Classifier</a:t>
            </a:r>
          </a:p>
        </p:txBody>
      </p:sp>
      <p:sp>
        <p:nvSpPr>
          <p:cNvPr id="18" name="TextBox 17">
            <a:extLst>
              <a:ext uri="{FF2B5EF4-FFF2-40B4-BE49-F238E27FC236}">
                <a16:creationId xmlns:a16="http://schemas.microsoft.com/office/drawing/2014/main" id="{234729F3-D793-71C4-0547-489474B50F1D}"/>
              </a:ext>
            </a:extLst>
          </p:cNvPr>
          <p:cNvSpPr txBox="1"/>
          <p:nvPr/>
        </p:nvSpPr>
        <p:spPr>
          <a:xfrm>
            <a:off x="4614567" y="2433286"/>
            <a:ext cx="2062141" cy="338554"/>
          </a:xfrm>
          <a:prstGeom prst="rect">
            <a:avLst/>
          </a:prstGeom>
          <a:noFill/>
        </p:spPr>
        <p:txBody>
          <a:bodyPr wrap="square">
            <a:spAutoFit/>
          </a:bodyPr>
          <a:lstStyle/>
          <a:p>
            <a:pPr algn="ctr"/>
            <a:r>
              <a:rPr lang="en-US" sz="1600" b="1" dirty="0">
                <a:solidFill>
                  <a:schemeClr val="accent6">
                    <a:lumMod val="50000"/>
                  </a:schemeClr>
                </a:solidFill>
              </a:rPr>
              <a:t>Logistic Regression</a:t>
            </a:r>
          </a:p>
        </p:txBody>
      </p:sp>
      <p:sp>
        <p:nvSpPr>
          <p:cNvPr id="20" name="TextBox 19">
            <a:extLst>
              <a:ext uri="{FF2B5EF4-FFF2-40B4-BE49-F238E27FC236}">
                <a16:creationId xmlns:a16="http://schemas.microsoft.com/office/drawing/2014/main" id="{43704C2A-DC40-03DF-D64B-5690CF029BAD}"/>
              </a:ext>
            </a:extLst>
          </p:cNvPr>
          <p:cNvSpPr txBox="1"/>
          <p:nvPr/>
        </p:nvSpPr>
        <p:spPr>
          <a:xfrm>
            <a:off x="7088599" y="2433286"/>
            <a:ext cx="2072621" cy="338554"/>
          </a:xfrm>
          <a:prstGeom prst="rect">
            <a:avLst/>
          </a:prstGeom>
          <a:noFill/>
        </p:spPr>
        <p:txBody>
          <a:bodyPr wrap="square">
            <a:spAutoFit/>
          </a:bodyPr>
          <a:lstStyle/>
          <a:p>
            <a:pPr algn="ctr"/>
            <a:r>
              <a:rPr lang="en-US" sz="1600" b="1" dirty="0">
                <a:solidFill>
                  <a:schemeClr val="accent6">
                    <a:lumMod val="50000"/>
                  </a:schemeClr>
                </a:solidFill>
              </a:rPr>
              <a:t>Bagging Classifier</a:t>
            </a:r>
          </a:p>
        </p:txBody>
      </p:sp>
      <p:sp>
        <p:nvSpPr>
          <p:cNvPr id="22" name="TextBox 21">
            <a:extLst>
              <a:ext uri="{FF2B5EF4-FFF2-40B4-BE49-F238E27FC236}">
                <a16:creationId xmlns:a16="http://schemas.microsoft.com/office/drawing/2014/main" id="{28D136FD-6BC6-242A-B273-E9825A0DF05E}"/>
              </a:ext>
            </a:extLst>
          </p:cNvPr>
          <p:cNvSpPr txBox="1"/>
          <p:nvPr/>
        </p:nvSpPr>
        <p:spPr>
          <a:xfrm>
            <a:off x="9487034" y="2433286"/>
            <a:ext cx="2113397" cy="338554"/>
          </a:xfrm>
          <a:prstGeom prst="rect">
            <a:avLst/>
          </a:prstGeom>
          <a:noFill/>
        </p:spPr>
        <p:txBody>
          <a:bodyPr wrap="square">
            <a:spAutoFit/>
          </a:bodyPr>
          <a:lstStyle/>
          <a:p>
            <a:pPr algn="ctr"/>
            <a:r>
              <a:rPr lang="en-US" sz="1600" b="1" dirty="0">
                <a:solidFill>
                  <a:schemeClr val="accent6">
                    <a:lumMod val="50000"/>
                  </a:schemeClr>
                </a:solidFill>
              </a:rPr>
              <a:t>Extra Trees Classifier</a:t>
            </a:r>
          </a:p>
        </p:txBody>
      </p:sp>
      <p:sp>
        <p:nvSpPr>
          <p:cNvPr id="24" name="TextBox 23">
            <a:extLst>
              <a:ext uri="{FF2B5EF4-FFF2-40B4-BE49-F238E27FC236}">
                <a16:creationId xmlns:a16="http://schemas.microsoft.com/office/drawing/2014/main" id="{65BFD462-204B-E79F-6A20-73872D8435CB}"/>
              </a:ext>
            </a:extLst>
          </p:cNvPr>
          <p:cNvSpPr txBox="1"/>
          <p:nvPr/>
        </p:nvSpPr>
        <p:spPr>
          <a:xfrm>
            <a:off x="9976302" y="4344943"/>
            <a:ext cx="1134860" cy="338554"/>
          </a:xfrm>
          <a:prstGeom prst="rect">
            <a:avLst/>
          </a:prstGeom>
          <a:noFill/>
        </p:spPr>
        <p:txBody>
          <a:bodyPr wrap="square">
            <a:spAutoFit/>
          </a:bodyPr>
          <a:lstStyle/>
          <a:p>
            <a:pPr algn="ctr"/>
            <a:r>
              <a:rPr lang="en-US" sz="1600" b="1" dirty="0">
                <a:solidFill>
                  <a:schemeClr val="accent6">
                    <a:lumMod val="50000"/>
                  </a:schemeClr>
                </a:solidFill>
              </a:rPr>
              <a:t>NuSVC</a:t>
            </a:r>
          </a:p>
        </p:txBody>
      </p:sp>
      <p:sp>
        <p:nvSpPr>
          <p:cNvPr id="26" name="TextBox 25">
            <a:extLst>
              <a:ext uri="{FF2B5EF4-FFF2-40B4-BE49-F238E27FC236}">
                <a16:creationId xmlns:a16="http://schemas.microsoft.com/office/drawing/2014/main" id="{5A33D0D9-2E89-D80F-B1F7-D176EEBE9B8D}"/>
              </a:ext>
            </a:extLst>
          </p:cNvPr>
          <p:cNvSpPr txBox="1"/>
          <p:nvPr/>
        </p:nvSpPr>
        <p:spPr>
          <a:xfrm>
            <a:off x="2419261" y="4344943"/>
            <a:ext cx="1539034" cy="338554"/>
          </a:xfrm>
          <a:prstGeom prst="rect">
            <a:avLst/>
          </a:prstGeom>
          <a:noFill/>
        </p:spPr>
        <p:txBody>
          <a:bodyPr wrap="square">
            <a:spAutoFit/>
          </a:bodyPr>
          <a:lstStyle/>
          <a:p>
            <a:pPr algn="ctr"/>
            <a:r>
              <a:rPr lang="en-US" sz="1600" b="1" dirty="0">
                <a:solidFill>
                  <a:schemeClr val="accent6">
                    <a:lumMod val="50000"/>
                  </a:schemeClr>
                </a:solidFill>
              </a:rPr>
              <a:t>SGD Classifier</a:t>
            </a:r>
          </a:p>
        </p:txBody>
      </p:sp>
      <p:sp>
        <p:nvSpPr>
          <p:cNvPr id="28" name="TextBox 27">
            <a:extLst>
              <a:ext uri="{FF2B5EF4-FFF2-40B4-BE49-F238E27FC236}">
                <a16:creationId xmlns:a16="http://schemas.microsoft.com/office/drawing/2014/main" id="{360CD7F3-863C-E2BF-2A0E-B485AF637777}"/>
              </a:ext>
            </a:extLst>
          </p:cNvPr>
          <p:cNvSpPr txBox="1"/>
          <p:nvPr/>
        </p:nvSpPr>
        <p:spPr>
          <a:xfrm>
            <a:off x="5261233" y="4344943"/>
            <a:ext cx="600559" cy="338554"/>
          </a:xfrm>
          <a:prstGeom prst="rect">
            <a:avLst/>
          </a:prstGeom>
          <a:noFill/>
        </p:spPr>
        <p:txBody>
          <a:bodyPr wrap="square">
            <a:spAutoFit/>
          </a:bodyPr>
          <a:lstStyle/>
          <a:p>
            <a:pPr algn="ctr"/>
            <a:r>
              <a:rPr lang="en-US" sz="1600" b="1" dirty="0">
                <a:solidFill>
                  <a:schemeClr val="accent6">
                    <a:lumMod val="50000"/>
                  </a:schemeClr>
                </a:solidFill>
              </a:rPr>
              <a:t>SVC</a:t>
            </a:r>
          </a:p>
        </p:txBody>
      </p:sp>
      <p:sp>
        <p:nvSpPr>
          <p:cNvPr id="29" name="TextBox 28">
            <a:extLst>
              <a:ext uri="{FF2B5EF4-FFF2-40B4-BE49-F238E27FC236}">
                <a16:creationId xmlns:a16="http://schemas.microsoft.com/office/drawing/2014/main" id="{94C58763-54D8-27F2-B410-C47DC3CAEB08}"/>
              </a:ext>
            </a:extLst>
          </p:cNvPr>
          <p:cNvSpPr txBox="1"/>
          <p:nvPr/>
        </p:nvSpPr>
        <p:spPr>
          <a:xfrm>
            <a:off x="7457872" y="4344943"/>
            <a:ext cx="1334075" cy="338554"/>
          </a:xfrm>
          <a:prstGeom prst="rect">
            <a:avLst/>
          </a:prstGeom>
          <a:noFill/>
        </p:spPr>
        <p:txBody>
          <a:bodyPr wrap="square">
            <a:spAutoFit/>
          </a:bodyPr>
          <a:lstStyle/>
          <a:p>
            <a:pPr algn="ctr"/>
            <a:r>
              <a:rPr lang="en-US" sz="1600" b="1" dirty="0">
                <a:solidFill>
                  <a:schemeClr val="accent6">
                    <a:lumMod val="50000"/>
                  </a:schemeClr>
                </a:solidFill>
              </a:rPr>
              <a:t>Linear SVC</a:t>
            </a:r>
          </a:p>
        </p:txBody>
      </p:sp>
      <p:sp>
        <p:nvSpPr>
          <p:cNvPr id="32" name="Rectangle 31">
            <a:extLst>
              <a:ext uri="{FF2B5EF4-FFF2-40B4-BE49-F238E27FC236}">
                <a16:creationId xmlns:a16="http://schemas.microsoft.com/office/drawing/2014/main" id="{3117E2D0-EE1F-0EA2-55E5-EC9DA531191F}"/>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4A0F971-3D17-0169-CB13-9C7255176275}"/>
              </a:ext>
            </a:extLst>
          </p:cNvPr>
          <p:cNvSpPr txBox="1"/>
          <p:nvPr/>
        </p:nvSpPr>
        <p:spPr>
          <a:xfrm>
            <a:off x="31112" y="1541436"/>
            <a:ext cx="2096345" cy="3539430"/>
          </a:xfrm>
          <a:prstGeom prst="rect">
            <a:avLst/>
          </a:prstGeom>
          <a:noFill/>
        </p:spPr>
        <p:txBody>
          <a:bodyPr wrap="square">
            <a:spAutoFit/>
          </a:bodyPr>
          <a:lstStyle/>
          <a:p>
            <a:pPr algn="ctr"/>
            <a:r>
              <a:rPr lang="en-US" sz="2800" dirty="0">
                <a:solidFill>
                  <a:schemeClr val="accent6">
                    <a:lumMod val="50000"/>
                  </a:schemeClr>
                </a:solidFill>
                <a:latin typeface="+mj-lt"/>
              </a:rPr>
              <a:t>We examined Classification Reports to compare “Go” Recall Scores and F1 Scores</a:t>
            </a:r>
          </a:p>
        </p:txBody>
      </p:sp>
      <p:pic>
        <p:nvPicPr>
          <p:cNvPr id="6172" name="Picture 28" descr="Smiley - Wikipedia">
            <a:extLst>
              <a:ext uri="{FF2B5EF4-FFF2-40B4-BE49-F238E27FC236}">
                <a16:creationId xmlns:a16="http://schemas.microsoft.com/office/drawing/2014/main" id="{B8F9C336-B684-0845-976F-041A82ED04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7506455" y="4832407"/>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F15E175-DD62-91A2-DBF8-EA112716A10D}"/>
              </a:ext>
            </a:extLst>
          </p:cNvPr>
          <p:cNvGrpSpPr/>
          <p:nvPr/>
        </p:nvGrpSpPr>
        <p:grpSpPr>
          <a:xfrm>
            <a:off x="0" y="0"/>
            <a:ext cx="12192000" cy="451556"/>
            <a:chOff x="0" y="0"/>
            <a:chExt cx="12192000" cy="451556"/>
          </a:xfrm>
        </p:grpSpPr>
        <p:sp>
          <p:nvSpPr>
            <p:cNvPr id="9" name="Rectangle 8">
              <a:extLst>
                <a:ext uri="{FF2B5EF4-FFF2-40B4-BE49-F238E27FC236}">
                  <a16:creationId xmlns:a16="http://schemas.microsoft.com/office/drawing/2014/main" id="{CF766995-EEEB-A811-811E-DEE406C9DAE2}"/>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71" descr="Icon of gears">
              <a:extLst>
                <a:ext uri="{FF2B5EF4-FFF2-40B4-BE49-F238E27FC236}">
                  <a16:creationId xmlns:a16="http://schemas.microsoft.com/office/drawing/2014/main" id="{43729D11-6B0B-37AC-82EB-933E127786F5}"/>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3" name="TextBox 12">
              <a:extLst>
                <a:ext uri="{FF2B5EF4-FFF2-40B4-BE49-F238E27FC236}">
                  <a16:creationId xmlns:a16="http://schemas.microsoft.com/office/drawing/2014/main" id="{361B2D79-AE71-A9C1-B7E0-EF0CEAD1C6EE}"/>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84E8F1EC-5B36-05C9-B6CC-CC55E11DC5BE}"/>
              </a:ext>
            </a:extLst>
          </p:cNvPr>
          <p:cNvSpPr txBox="1"/>
          <p:nvPr/>
        </p:nvSpPr>
        <p:spPr>
          <a:xfrm>
            <a:off x="2838353" y="1593871"/>
            <a:ext cx="595035" cy="307777"/>
          </a:xfrm>
          <a:prstGeom prst="rect">
            <a:avLst/>
          </a:prstGeom>
          <a:noFill/>
        </p:spPr>
        <p:txBody>
          <a:bodyPr wrap="none" rtlCol="0">
            <a:spAutoFit/>
          </a:bodyPr>
          <a:lstStyle/>
          <a:p>
            <a:r>
              <a:rPr lang="en-US" sz="1400" dirty="0">
                <a:solidFill>
                  <a:schemeClr val="bg1"/>
                </a:solidFill>
              </a:rPr>
              <a:t>0.618</a:t>
            </a:r>
            <a:endParaRPr lang="en-US" dirty="0">
              <a:solidFill>
                <a:schemeClr val="bg1"/>
              </a:solidFill>
            </a:endParaRPr>
          </a:p>
        </p:txBody>
      </p:sp>
      <p:sp>
        <p:nvSpPr>
          <p:cNvPr id="5" name="TextBox 4">
            <a:extLst>
              <a:ext uri="{FF2B5EF4-FFF2-40B4-BE49-F238E27FC236}">
                <a16:creationId xmlns:a16="http://schemas.microsoft.com/office/drawing/2014/main" id="{4B458EEC-08D5-B1FA-AC2B-913F62D3902F}"/>
              </a:ext>
            </a:extLst>
          </p:cNvPr>
          <p:cNvSpPr txBox="1"/>
          <p:nvPr/>
        </p:nvSpPr>
        <p:spPr>
          <a:xfrm>
            <a:off x="3405407" y="1593871"/>
            <a:ext cx="595035" cy="307777"/>
          </a:xfrm>
          <a:prstGeom prst="rect">
            <a:avLst/>
          </a:prstGeom>
          <a:noFill/>
        </p:spPr>
        <p:txBody>
          <a:bodyPr wrap="none" rtlCol="0">
            <a:spAutoFit/>
          </a:bodyPr>
          <a:lstStyle/>
          <a:p>
            <a:r>
              <a:rPr lang="en-US" sz="1400" dirty="0">
                <a:solidFill>
                  <a:schemeClr val="bg1"/>
                </a:solidFill>
              </a:rPr>
              <a:t>0.649</a:t>
            </a:r>
            <a:endParaRPr lang="en-US" dirty="0">
              <a:solidFill>
                <a:schemeClr val="bg1"/>
              </a:solidFill>
            </a:endParaRPr>
          </a:p>
        </p:txBody>
      </p:sp>
      <p:sp>
        <p:nvSpPr>
          <p:cNvPr id="6" name="TextBox 5">
            <a:extLst>
              <a:ext uri="{FF2B5EF4-FFF2-40B4-BE49-F238E27FC236}">
                <a16:creationId xmlns:a16="http://schemas.microsoft.com/office/drawing/2014/main" id="{BCC78C8B-8AF9-B61A-1EB0-69A1934E1D44}"/>
              </a:ext>
            </a:extLst>
          </p:cNvPr>
          <p:cNvSpPr txBox="1"/>
          <p:nvPr/>
        </p:nvSpPr>
        <p:spPr>
          <a:xfrm>
            <a:off x="2815809" y="3450962"/>
            <a:ext cx="595035" cy="307777"/>
          </a:xfrm>
          <a:prstGeom prst="rect">
            <a:avLst/>
          </a:prstGeom>
          <a:noFill/>
        </p:spPr>
        <p:txBody>
          <a:bodyPr wrap="none" rtlCol="0">
            <a:spAutoFit/>
          </a:bodyPr>
          <a:lstStyle/>
          <a:p>
            <a:r>
              <a:rPr lang="en-US" sz="1400" dirty="0">
                <a:solidFill>
                  <a:schemeClr val="bg1"/>
                </a:solidFill>
              </a:rPr>
              <a:t>0.642</a:t>
            </a:r>
            <a:endParaRPr lang="en-US" dirty="0">
              <a:solidFill>
                <a:schemeClr val="bg1"/>
              </a:solidFill>
            </a:endParaRPr>
          </a:p>
        </p:txBody>
      </p:sp>
      <p:sp>
        <p:nvSpPr>
          <p:cNvPr id="15" name="TextBox 14">
            <a:extLst>
              <a:ext uri="{FF2B5EF4-FFF2-40B4-BE49-F238E27FC236}">
                <a16:creationId xmlns:a16="http://schemas.microsoft.com/office/drawing/2014/main" id="{926B2898-2318-0D6C-E862-3092C9DF5220}"/>
              </a:ext>
            </a:extLst>
          </p:cNvPr>
          <p:cNvSpPr txBox="1"/>
          <p:nvPr/>
        </p:nvSpPr>
        <p:spPr>
          <a:xfrm>
            <a:off x="3382863" y="3450962"/>
            <a:ext cx="595035" cy="307777"/>
          </a:xfrm>
          <a:prstGeom prst="rect">
            <a:avLst/>
          </a:prstGeom>
          <a:noFill/>
        </p:spPr>
        <p:txBody>
          <a:bodyPr wrap="none" rtlCol="0">
            <a:spAutoFit/>
          </a:bodyPr>
          <a:lstStyle/>
          <a:p>
            <a:r>
              <a:rPr lang="en-US" sz="1400" dirty="0">
                <a:solidFill>
                  <a:schemeClr val="bg1"/>
                </a:solidFill>
              </a:rPr>
              <a:t>0.665</a:t>
            </a:r>
            <a:endParaRPr lang="en-US" dirty="0">
              <a:solidFill>
                <a:schemeClr val="bg1"/>
              </a:solidFill>
            </a:endParaRPr>
          </a:p>
        </p:txBody>
      </p:sp>
      <p:sp>
        <p:nvSpPr>
          <p:cNvPr id="17" name="TextBox 16">
            <a:extLst>
              <a:ext uri="{FF2B5EF4-FFF2-40B4-BE49-F238E27FC236}">
                <a16:creationId xmlns:a16="http://schemas.microsoft.com/office/drawing/2014/main" id="{26B65B00-8E11-32A6-092B-70A4E0962F4D}"/>
              </a:ext>
            </a:extLst>
          </p:cNvPr>
          <p:cNvSpPr txBox="1"/>
          <p:nvPr/>
        </p:nvSpPr>
        <p:spPr>
          <a:xfrm>
            <a:off x="2838353" y="5393459"/>
            <a:ext cx="595035" cy="307777"/>
          </a:xfrm>
          <a:prstGeom prst="rect">
            <a:avLst/>
          </a:prstGeom>
          <a:noFill/>
        </p:spPr>
        <p:txBody>
          <a:bodyPr wrap="none" rtlCol="0">
            <a:spAutoFit/>
          </a:bodyPr>
          <a:lstStyle/>
          <a:p>
            <a:r>
              <a:rPr lang="en-US" sz="1400" dirty="0">
                <a:solidFill>
                  <a:schemeClr val="bg1"/>
                </a:solidFill>
              </a:rPr>
              <a:t>0.603</a:t>
            </a:r>
            <a:endParaRPr lang="en-US" dirty="0">
              <a:solidFill>
                <a:schemeClr val="bg1"/>
              </a:solidFill>
            </a:endParaRPr>
          </a:p>
        </p:txBody>
      </p:sp>
      <p:sp>
        <p:nvSpPr>
          <p:cNvPr id="19" name="TextBox 18">
            <a:extLst>
              <a:ext uri="{FF2B5EF4-FFF2-40B4-BE49-F238E27FC236}">
                <a16:creationId xmlns:a16="http://schemas.microsoft.com/office/drawing/2014/main" id="{60C937D7-0745-AE5C-7BAD-50FB3ADD3A19}"/>
              </a:ext>
            </a:extLst>
          </p:cNvPr>
          <p:cNvSpPr txBox="1"/>
          <p:nvPr/>
        </p:nvSpPr>
        <p:spPr>
          <a:xfrm>
            <a:off x="3405407" y="5393459"/>
            <a:ext cx="595035" cy="307777"/>
          </a:xfrm>
          <a:prstGeom prst="rect">
            <a:avLst/>
          </a:prstGeom>
          <a:noFill/>
        </p:spPr>
        <p:txBody>
          <a:bodyPr wrap="none" rtlCol="0">
            <a:spAutoFit/>
          </a:bodyPr>
          <a:lstStyle/>
          <a:p>
            <a:r>
              <a:rPr lang="en-US" sz="1400" dirty="0">
                <a:solidFill>
                  <a:schemeClr val="bg1"/>
                </a:solidFill>
              </a:rPr>
              <a:t>0.649</a:t>
            </a:r>
            <a:endParaRPr lang="en-US" dirty="0">
              <a:solidFill>
                <a:schemeClr val="bg1"/>
              </a:solidFill>
            </a:endParaRPr>
          </a:p>
        </p:txBody>
      </p:sp>
      <p:sp>
        <p:nvSpPr>
          <p:cNvPr id="21" name="TextBox 20">
            <a:extLst>
              <a:ext uri="{FF2B5EF4-FFF2-40B4-BE49-F238E27FC236}">
                <a16:creationId xmlns:a16="http://schemas.microsoft.com/office/drawing/2014/main" id="{ACAE9F92-3B43-B186-FB75-1659105327C5}"/>
              </a:ext>
            </a:extLst>
          </p:cNvPr>
          <p:cNvSpPr txBox="1"/>
          <p:nvPr/>
        </p:nvSpPr>
        <p:spPr>
          <a:xfrm>
            <a:off x="3527192" y="5941979"/>
            <a:ext cx="582211" cy="584775"/>
          </a:xfrm>
          <a:prstGeom prst="rect">
            <a:avLst/>
          </a:prstGeom>
          <a:noFill/>
        </p:spPr>
        <p:txBody>
          <a:bodyPr wrap="none" rtlCol="0">
            <a:spAutoFit/>
          </a:bodyPr>
          <a:lstStyle/>
          <a:p>
            <a:r>
              <a:rPr lang="en-US" sz="3200" b="1" dirty="0">
                <a:solidFill>
                  <a:schemeClr val="accent6">
                    <a:lumMod val="50000"/>
                  </a:schemeClr>
                </a:solidFill>
              </a:rPr>
              <a:t>F1</a:t>
            </a:r>
          </a:p>
        </p:txBody>
      </p:sp>
      <p:sp>
        <p:nvSpPr>
          <p:cNvPr id="23" name="TextBox 22">
            <a:extLst>
              <a:ext uri="{FF2B5EF4-FFF2-40B4-BE49-F238E27FC236}">
                <a16:creationId xmlns:a16="http://schemas.microsoft.com/office/drawing/2014/main" id="{356FE671-79E0-4C9A-2D42-6A407669F780}"/>
              </a:ext>
            </a:extLst>
          </p:cNvPr>
          <p:cNvSpPr txBox="1"/>
          <p:nvPr/>
        </p:nvSpPr>
        <p:spPr>
          <a:xfrm>
            <a:off x="2094746" y="5921498"/>
            <a:ext cx="1189300" cy="584775"/>
          </a:xfrm>
          <a:prstGeom prst="rect">
            <a:avLst/>
          </a:prstGeom>
          <a:noFill/>
        </p:spPr>
        <p:txBody>
          <a:bodyPr wrap="none" rtlCol="0">
            <a:spAutoFit/>
          </a:bodyPr>
          <a:lstStyle/>
          <a:p>
            <a:r>
              <a:rPr lang="en-US" sz="3200" b="1" dirty="0">
                <a:solidFill>
                  <a:schemeClr val="accent6">
                    <a:lumMod val="50000"/>
                  </a:schemeClr>
                </a:solidFill>
              </a:rPr>
              <a:t>Recall</a:t>
            </a:r>
          </a:p>
        </p:txBody>
      </p:sp>
      <p:sp>
        <p:nvSpPr>
          <p:cNvPr id="25" name="TextBox 24">
            <a:extLst>
              <a:ext uri="{FF2B5EF4-FFF2-40B4-BE49-F238E27FC236}">
                <a16:creationId xmlns:a16="http://schemas.microsoft.com/office/drawing/2014/main" id="{6F390AAB-4408-046B-3A39-D2C0926588E1}"/>
              </a:ext>
            </a:extLst>
          </p:cNvPr>
          <p:cNvSpPr txBox="1"/>
          <p:nvPr/>
        </p:nvSpPr>
        <p:spPr>
          <a:xfrm>
            <a:off x="1341018" y="5317577"/>
            <a:ext cx="667170" cy="584775"/>
          </a:xfrm>
          <a:prstGeom prst="rect">
            <a:avLst/>
          </a:prstGeom>
          <a:noFill/>
        </p:spPr>
        <p:txBody>
          <a:bodyPr wrap="none" rtlCol="0">
            <a:spAutoFit/>
          </a:bodyPr>
          <a:lstStyle/>
          <a:p>
            <a:r>
              <a:rPr lang="en-US" sz="3200" b="1" dirty="0">
                <a:solidFill>
                  <a:schemeClr val="accent6">
                    <a:lumMod val="50000"/>
                  </a:schemeClr>
                </a:solidFill>
              </a:rPr>
              <a:t>Go</a:t>
            </a:r>
          </a:p>
        </p:txBody>
      </p:sp>
      <p:cxnSp>
        <p:nvCxnSpPr>
          <p:cNvPr id="37" name="Straight Arrow Connector 36">
            <a:extLst>
              <a:ext uri="{FF2B5EF4-FFF2-40B4-BE49-F238E27FC236}">
                <a16:creationId xmlns:a16="http://schemas.microsoft.com/office/drawing/2014/main" id="{D9465642-EBF9-5701-FE41-A78F81DA765E}"/>
              </a:ext>
            </a:extLst>
          </p:cNvPr>
          <p:cNvCxnSpPr>
            <a:cxnSpLocks/>
          </p:cNvCxnSpPr>
          <p:nvPr/>
        </p:nvCxnSpPr>
        <p:spPr>
          <a:xfrm flipV="1">
            <a:off x="3183551" y="5730046"/>
            <a:ext cx="0" cy="36237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86DA01-0347-47C1-813A-3ED76E187AAF}"/>
              </a:ext>
            </a:extLst>
          </p:cNvPr>
          <p:cNvCxnSpPr>
            <a:cxnSpLocks/>
          </p:cNvCxnSpPr>
          <p:nvPr/>
        </p:nvCxnSpPr>
        <p:spPr>
          <a:xfrm flipV="1">
            <a:off x="3602394" y="5735362"/>
            <a:ext cx="0" cy="357056"/>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45A4E7-701A-B24D-6223-F20011F43FBA}"/>
              </a:ext>
            </a:extLst>
          </p:cNvPr>
          <p:cNvCxnSpPr>
            <a:cxnSpLocks/>
          </p:cNvCxnSpPr>
          <p:nvPr/>
        </p:nvCxnSpPr>
        <p:spPr>
          <a:xfrm>
            <a:off x="1905248" y="5529582"/>
            <a:ext cx="325623"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15B407-BFCC-6F75-3136-B1736A44A690}"/>
              </a:ext>
            </a:extLst>
          </p:cNvPr>
          <p:cNvSpPr txBox="1"/>
          <p:nvPr/>
        </p:nvSpPr>
        <p:spPr>
          <a:xfrm>
            <a:off x="5273000" y="1643415"/>
            <a:ext cx="595035" cy="307777"/>
          </a:xfrm>
          <a:prstGeom prst="rect">
            <a:avLst/>
          </a:prstGeom>
          <a:noFill/>
        </p:spPr>
        <p:txBody>
          <a:bodyPr wrap="none" rtlCol="0">
            <a:spAutoFit/>
          </a:bodyPr>
          <a:lstStyle/>
          <a:p>
            <a:r>
              <a:rPr lang="en-US" sz="1400" dirty="0">
                <a:solidFill>
                  <a:schemeClr val="bg1"/>
                </a:solidFill>
              </a:rPr>
              <a:t>0.542</a:t>
            </a:r>
            <a:endParaRPr lang="en-US" dirty="0">
              <a:solidFill>
                <a:schemeClr val="bg1"/>
              </a:solidFill>
            </a:endParaRPr>
          </a:p>
        </p:txBody>
      </p:sp>
      <p:sp>
        <p:nvSpPr>
          <p:cNvPr id="49" name="TextBox 48">
            <a:extLst>
              <a:ext uri="{FF2B5EF4-FFF2-40B4-BE49-F238E27FC236}">
                <a16:creationId xmlns:a16="http://schemas.microsoft.com/office/drawing/2014/main" id="{903EFE85-68DD-50B0-EE05-BF72669A8150}"/>
              </a:ext>
            </a:extLst>
          </p:cNvPr>
          <p:cNvSpPr txBox="1"/>
          <p:nvPr/>
        </p:nvSpPr>
        <p:spPr>
          <a:xfrm>
            <a:off x="5812072" y="1632787"/>
            <a:ext cx="595035" cy="307777"/>
          </a:xfrm>
          <a:prstGeom prst="rect">
            <a:avLst/>
          </a:prstGeom>
          <a:noFill/>
        </p:spPr>
        <p:txBody>
          <a:bodyPr wrap="none" rtlCol="0">
            <a:spAutoFit/>
          </a:bodyPr>
          <a:lstStyle/>
          <a:p>
            <a:r>
              <a:rPr lang="en-US" sz="1400" dirty="0">
                <a:solidFill>
                  <a:schemeClr val="bg1"/>
                </a:solidFill>
              </a:rPr>
              <a:t>0.613</a:t>
            </a:r>
            <a:endParaRPr lang="en-US" dirty="0">
              <a:solidFill>
                <a:schemeClr val="bg1"/>
              </a:solidFill>
            </a:endParaRPr>
          </a:p>
        </p:txBody>
      </p:sp>
      <p:grpSp>
        <p:nvGrpSpPr>
          <p:cNvPr id="60" name="Group 59">
            <a:extLst>
              <a:ext uri="{FF2B5EF4-FFF2-40B4-BE49-F238E27FC236}">
                <a16:creationId xmlns:a16="http://schemas.microsoft.com/office/drawing/2014/main" id="{DFFC5152-AAEE-2786-3910-75B4DAF4B7DB}"/>
              </a:ext>
            </a:extLst>
          </p:cNvPr>
          <p:cNvGrpSpPr/>
          <p:nvPr/>
        </p:nvGrpSpPr>
        <p:grpSpPr>
          <a:xfrm>
            <a:off x="5649084" y="1163880"/>
            <a:ext cx="437902" cy="437902"/>
            <a:chOff x="6097923" y="618840"/>
            <a:chExt cx="437902" cy="437902"/>
          </a:xfrm>
        </p:grpSpPr>
        <p:sp>
          <p:nvSpPr>
            <p:cNvPr id="50" name="Oval 49">
              <a:extLst>
                <a:ext uri="{FF2B5EF4-FFF2-40B4-BE49-F238E27FC236}">
                  <a16:creationId xmlns:a16="http://schemas.microsoft.com/office/drawing/2014/main" id="{AEED6B34-668A-9548-BB35-3AA25C2BA265}"/>
                </a:ext>
              </a:extLst>
            </p:cNvPr>
            <p:cNvSpPr/>
            <p:nvPr/>
          </p:nvSpPr>
          <p:spPr>
            <a:xfrm>
              <a:off x="6125815" y="653912"/>
              <a:ext cx="369633"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26" descr="Sad Face Emoticon (Yellow) - Openclipart">
              <a:extLst>
                <a:ext uri="{FF2B5EF4-FFF2-40B4-BE49-F238E27FC236}">
                  <a16:creationId xmlns:a16="http://schemas.microsoft.com/office/drawing/2014/main" id="{320A1FD9-5293-F510-3D35-6084F08BFF99}"/>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7923" y="618840"/>
              <a:ext cx="437902" cy="437902"/>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extBox 50">
            <a:extLst>
              <a:ext uri="{FF2B5EF4-FFF2-40B4-BE49-F238E27FC236}">
                <a16:creationId xmlns:a16="http://schemas.microsoft.com/office/drawing/2014/main" id="{AAB800B0-E9A9-A2E6-65D3-490E6BC10BC9}"/>
              </a:ext>
            </a:extLst>
          </p:cNvPr>
          <p:cNvSpPr txBox="1"/>
          <p:nvPr/>
        </p:nvSpPr>
        <p:spPr>
          <a:xfrm>
            <a:off x="5298693" y="3437385"/>
            <a:ext cx="595035" cy="307777"/>
          </a:xfrm>
          <a:prstGeom prst="rect">
            <a:avLst/>
          </a:prstGeom>
          <a:noFill/>
        </p:spPr>
        <p:txBody>
          <a:bodyPr wrap="none" rtlCol="0">
            <a:spAutoFit/>
          </a:bodyPr>
          <a:lstStyle/>
          <a:p>
            <a:r>
              <a:rPr lang="en-US" sz="1400" dirty="0">
                <a:solidFill>
                  <a:schemeClr val="bg1"/>
                </a:solidFill>
              </a:rPr>
              <a:t>0.610</a:t>
            </a:r>
            <a:endParaRPr lang="en-US" dirty="0">
              <a:solidFill>
                <a:schemeClr val="bg1"/>
              </a:solidFill>
            </a:endParaRPr>
          </a:p>
        </p:txBody>
      </p:sp>
      <p:sp>
        <p:nvSpPr>
          <p:cNvPr id="52" name="TextBox 51">
            <a:extLst>
              <a:ext uri="{FF2B5EF4-FFF2-40B4-BE49-F238E27FC236}">
                <a16:creationId xmlns:a16="http://schemas.microsoft.com/office/drawing/2014/main" id="{3AE67A8A-28D3-92A5-FC86-1181D25AFC15}"/>
              </a:ext>
            </a:extLst>
          </p:cNvPr>
          <p:cNvSpPr txBox="1"/>
          <p:nvPr/>
        </p:nvSpPr>
        <p:spPr>
          <a:xfrm>
            <a:off x="5837765" y="3426757"/>
            <a:ext cx="595035" cy="307777"/>
          </a:xfrm>
          <a:prstGeom prst="rect">
            <a:avLst/>
          </a:prstGeom>
          <a:noFill/>
        </p:spPr>
        <p:txBody>
          <a:bodyPr wrap="none" rtlCol="0">
            <a:spAutoFit/>
          </a:bodyPr>
          <a:lstStyle/>
          <a:p>
            <a:r>
              <a:rPr lang="en-US" sz="1400" dirty="0">
                <a:solidFill>
                  <a:schemeClr val="bg1"/>
                </a:solidFill>
              </a:rPr>
              <a:t>0.657</a:t>
            </a:r>
            <a:endParaRPr lang="en-US" dirty="0">
              <a:solidFill>
                <a:schemeClr val="bg1"/>
              </a:solidFill>
            </a:endParaRPr>
          </a:p>
        </p:txBody>
      </p:sp>
      <p:sp>
        <p:nvSpPr>
          <p:cNvPr id="53" name="TextBox 52">
            <a:extLst>
              <a:ext uri="{FF2B5EF4-FFF2-40B4-BE49-F238E27FC236}">
                <a16:creationId xmlns:a16="http://schemas.microsoft.com/office/drawing/2014/main" id="{B8DC5E7C-04D1-F6D2-7F4E-ACF9E10CF6D6}"/>
              </a:ext>
            </a:extLst>
          </p:cNvPr>
          <p:cNvSpPr txBox="1"/>
          <p:nvPr/>
        </p:nvSpPr>
        <p:spPr>
          <a:xfrm>
            <a:off x="5280442" y="5382189"/>
            <a:ext cx="595035" cy="307777"/>
          </a:xfrm>
          <a:prstGeom prst="rect">
            <a:avLst/>
          </a:prstGeom>
          <a:noFill/>
        </p:spPr>
        <p:txBody>
          <a:bodyPr wrap="none" rtlCol="0">
            <a:spAutoFit/>
          </a:bodyPr>
          <a:lstStyle/>
          <a:p>
            <a:r>
              <a:rPr lang="en-US" sz="1400" dirty="0">
                <a:solidFill>
                  <a:schemeClr val="bg1"/>
                </a:solidFill>
              </a:rPr>
              <a:t>0.570</a:t>
            </a:r>
            <a:endParaRPr lang="en-US" dirty="0">
              <a:solidFill>
                <a:schemeClr val="bg1"/>
              </a:solidFill>
            </a:endParaRPr>
          </a:p>
        </p:txBody>
      </p:sp>
      <p:sp>
        <p:nvSpPr>
          <p:cNvPr id="54" name="TextBox 53">
            <a:extLst>
              <a:ext uri="{FF2B5EF4-FFF2-40B4-BE49-F238E27FC236}">
                <a16:creationId xmlns:a16="http://schemas.microsoft.com/office/drawing/2014/main" id="{0285A66B-CB8D-5509-45A5-8B0B79D1FE0B}"/>
              </a:ext>
            </a:extLst>
          </p:cNvPr>
          <p:cNvSpPr txBox="1"/>
          <p:nvPr/>
        </p:nvSpPr>
        <p:spPr>
          <a:xfrm>
            <a:off x="5819514" y="5371561"/>
            <a:ext cx="595035" cy="307777"/>
          </a:xfrm>
          <a:prstGeom prst="rect">
            <a:avLst/>
          </a:prstGeom>
          <a:noFill/>
        </p:spPr>
        <p:txBody>
          <a:bodyPr wrap="none" rtlCol="0">
            <a:spAutoFit/>
          </a:bodyPr>
          <a:lstStyle/>
          <a:p>
            <a:r>
              <a:rPr lang="en-US" sz="1400" dirty="0">
                <a:solidFill>
                  <a:schemeClr val="bg1"/>
                </a:solidFill>
              </a:rPr>
              <a:t>0.637</a:t>
            </a:r>
            <a:endParaRPr lang="en-US" dirty="0">
              <a:solidFill>
                <a:schemeClr val="bg1"/>
              </a:solidFill>
            </a:endParaRPr>
          </a:p>
        </p:txBody>
      </p:sp>
      <p:sp>
        <p:nvSpPr>
          <p:cNvPr id="56" name="TextBox 55">
            <a:extLst>
              <a:ext uri="{FF2B5EF4-FFF2-40B4-BE49-F238E27FC236}">
                <a16:creationId xmlns:a16="http://schemas.microsoft.com/office/drawing/2014/main" id="{F5AC0624-FD40-A149-CC92-E4E7BF486277}"/>
              </a:ext>
            </a:extLst>
          </p:cNvPr>
          <p:cNvSpPr txBox="1"/>
          <p:nvPr/>
        </p:nvSpPr>
        <p:spPr>
          <a:xfrm>
            <a:off x="7741013" y="5406001"/>
            <a:ext cx="595035" cy="307777"/>
          </a:xfrm>
          <a:prstGeom prst="rect">
            <a:avLst/>
          </a:prstGeom>
          <a:noFill/>
        </p:spPr>
        <p:txBody>
          <a:bodyPr wrap="none" rtlCol="0">
            <a:spAutoFit/>
          </a:bodyPr>
          <a:lstStyle/>
          <a:p>
            <a:r>
              <a:rPr lang="en-US" sz="1400" dirty="0">
                <a:solidFill>
                  <a:schemeClr val="bg1"/>
                </a:solidFill>
              </a:rPr>
              <a:t>0.608</a:t>
            </a:r>
            <a:endParaRPr lang="en-US" dirty="0">
              <a:solidFill>
                <a:schemeClr val="bg1"/>
              </a:solidFill>
            </a:endParaRPr>
          </a:p>
        </p:txBody>
      </p:sp>
      <p:sp>
        <p:nvSpPr>
          <p:cNvPr id="57" name="TextBox 56">
            <a:extLst>
              <a:ext uri="{FF2B5EF4-FFF2-40B4-BE49-F238E27FC236}">
                <a16:creationId xmlns:a16="http://schemas.microsoft.com/office/drawing/2014/main" id="{38B44655-1AFF-55E0-F2F7-36CA7EFBDB9F}"/>
              </a:ext>
            </a:extLst>
          </p:cNvPr>
          <p:cNvSpPr txBox="1"/>
          <p:nvPr/>
        </p:nvSpPr>
        <p:spPr>
          <a:xfrm>
            <a:off x="8280085" y="5395373"/>
            <a:ext cx="595035" cy="307777"/>
          </a:xfrm>
          <a:prstGeom prst="rect">
            <a:avLst/>
          </a:prstGeom>
          <a:noFill/>
        </p:spPr>
        <p:txBody>
          <a:bodyPr wrap="none" rtlCol="0">
            <a:spAutoFit/>
          </a:bodyPr>
          <a:lstStyle/>
          <a:p>
            <a:r>
              <a:rPr lang="en-US" sz="1400" dirty="0">
                <a:solidFill>
                  <a:schemeClr val="bg1"/>
                </a:solidFill>
              </a:rPr>
              <a:t>0.657</a:t>
            </a:r>
            <a:endParaRPr lang="en-US" dirty="0">
              <a:solidFill>
                <a:schemeClr val="bg1"/>
              </a:solidFill>
            </a:endParaRPr>
          </a:p>
        </p:txBody>
      </p:sp>
      <p:sp>
        <p:nvSpPr>
          <p:cNvPr id="58" name="TextBox 57">
            <a:extLst>
              <a:ext uri="{FF2B5EF4-FFF2-40B4-BE49-F238E27FC236}">
                <a16:creationId xmlns:a16="http://schemas.microsoft.com/office/drawing/2014/main" id="{234FE733-9735-82A7-FDBE-A099A7BABAB6}"/>
              </a:ext>
            </a:extLst>
          </p:cNvPr>
          <p:cNvSpPr txBox="1"/>
          <p:nvPr/>
        </p:nvSpPr>
        <p:spPr>
          <a:xfrm>
            <a:off x="7777965" y="3486799"/>
            <a:ext cx="595035" cy="307777"/>
          </a:xfrm>
          <a:prstGeom prst="rect">
            <a:avLst/>
          </a:prstGeom>
          <a:noFill/>
        </p:spPr>
        <p:txBody>
          <a:bodyPr wrap="none" rtlCol="0">
            <a:spAutoFit/>
          </a:bodyPr>
          <a:lstStyle/>
          <a:p>
            <a:r>
              <a:rPr lang="en-US" sz="1400" dirty="0">
                <a:solidFill>
                  <a:schemeClr val="bg1"/>
                </a:solidFill>
              </a:rPr>
              <a:t>0.709</a:t>
            </a:r>
            <a:endParaRPr lang="en-US" dirty="0">
              <a:solidFill>
                <a:schemeClr val="bg1"/>
              </a:solidFill>
            </a:endParaRPr>
          </a:p>
        </p:txBody>
      </p:sp>
      <p:sp>
        <p:nvSpPr>
          <p:cNvPr id="59" name="TextBox 58">
            <a:extLst>
              <a:ext uri="{FF2B5EF4-FFF2-40B4-BE49-F238E27FC236}">
                <a16:creationId xmlns:a16="http://schemas.microsoft.com/office/drawing/2014/main" id="{F0A9F00F-A80D-E7A4-EB29-34FD0BF50A6C}"/>
              </a:ext>
            </a:extLst>
          </p:cNvPr>
          <p:cNvSpPr txBox="1"/>
          <p:nvPr/>
        </p:nvSpPr>
        <p:spPr>
          <a:xfrm>
            <a:off x="8317037" y="3476171"/>
            <a:ext cx="595035" cy="307777"/>
          </a:xfrm>
          <a:prstGeom prst="rect">
            <a:avLst/>
          </a:prstGeom>
          <a:noFill/>
        </p:spPr>
        <p:txBody>
          <a:bodyPr wrap="none" rtlCol="0">
            <a:spAutoFit/>
          </a:bodyPr>
          <a:lstStyle/>
          <a:p>
            <a:r>
              <a:rPr lang="en-US" sz="1400" dirty="0">
                <a:solidFill>
                  <a:schemeClr val="bg1"/>
                </a:solidFill>
              </a:rPr>
              <a:t>0.669</a:t>
            </a:r>
            <a:endParaRPr lang="en-US" dirty="0">
              <a:solidFill>
                <a:schemeClr val="bg1"/>
              </a:solidFill>
            </a:endParaRPr>
          </a:p>
        </p:txBody>
      </p:sp>
      <p:grpSp>
        <p:nvGrpSpPr>
          <p:cNvPr id="61" name="Group 60">
            <a:extLst>
              <a:ext uri="{FF2B5EF4-FFF2-40B4-BE49-F238E27FC236}">
                <a16:creationId xmlns:a16="http://schemas.microsoft.com/office/drawing/2014/main" id="{13A62D80-0AE9-82BC-ACD1-BAF81D90D6EC}"/>
              </a:ext>
            </a:extLst>
          </p:cNvPr>
          <p:cNvGrpSpPr/>
          <p:nvPr/>
        </p:nvGrpSpPr>
        <p:grpSpPr>
          <a:xfrm>
            <a:off x="8117097" y="1158327"/>
            <a:ext cx="437902" cy="437902"/>
            <a:chOff x="6097923" y="618840"/>
            <a:chExt cx="437902" cy="437902"/>
          </a:xfrm>
        </p:grpSpPr>
        <p:sp>
          <p:nvSpPr>
            <p:cNvPr id="62" name="Oval 61">
              <a:extLst>
                <a:ext uri="{FF2B5EF4-FFF2-40B4-BE49-F238E27FC236}">
                  <a16:creationId xmlns:a16="http://schemas.microsoft.com/office/drawing/2014/main" id="{7144F875-9EFB-75C6-A4DB-5902C6E826C9}"/>
                </a:ext>
              </a:extLst>
            </p:cNvPr>
            <p:cNvSpPr/>
            <p:nvPr/>
          </p:nvSpPr>
          <p:spPr>
            <a:xfrm>
              <a:off x="6125815" y="653912"/>
              <a:ext cx="369633" cy="3693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26" descr="Sad Face Emoticon (Yellow) - Openclipart">
              <a:extLst>
                <a:ext uri="{FF2B5EF4-FFF2-40B4-BE49-F238E27FC236}">
                  <a16:creationId xmlns:a16="http://schemas.microsoft.com/office/drawing/2014/main" id="{1BB63B01-1A14-115E-31C0-080C782A6A16}"/>
                </a:ext>
              </a:extLst>
            </p:cNvPr>
            <p:cNvPicPr>
              <a:picLocks noChangeAspect="1" noChangeArrowheads="1"/>
            </p:cNvPicPr>
            <p:nvPr/>
          </p:nvPicPr>
          <p:blipFill>
            <a:blip r:embed="rId16">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97923" y="618840"/>
              <a:ext cx="437902" cy="437902"/>
            </a:xfrm>
            <a:prstGeom prst="rect">
              <a:avLst/>
            </a:prstGeom>
            <a:noFill/>
            <a:extLst>
              <a:ext uri="{909E8E84-426E-40DD-AFC4-6F175D3DCCD1}">
                <a14:hiddenFill xmlns:a14="http://schemas.microsoft.com/office/drawing/2010/main">
                  <a:solidFill>
                    <a:srgbClr val="FFFFFF"/>
                  </a:solidFill>
                </a14:hiddenFill>
              </a:ext>
            </a:extLst>
          </p:spPr>
        </p:pic>
      </p:grpSp>
      <p:sp>
        <p:nvSpPr>
          <p:cNvPr id="6144" name="TextBox 6143">
            <a:extLst>
              <a:ext uri="{FF2B5EF4-FFF2-40B4-BE49-F238E27FC236}">
                <a16:creationId xmlns:a16="http://schemas.microsoft.com/office/drawing/2014/main" id="{4A48F715-C630-AF09-63C1-7B2E38B86FC2}"/>
              </a:ext>
            </a:extLst>
          </p:cNvPr>
          <p:cNvSpPr txBox="1"/>
          <p:nvPr/>
        </p:nvSpPr>
        <p:spPr>
          <a:xfrm>
            <a:off x="7777965" y="1646745"/>
            <a:ext cx="595035" cy="307777"/>
          </a:xfrm>
          <a:prstGeom prst="rect">
            <a:avLst/>
          </a:prstGeom>
          <a:noFill/>
        </p:spPr>
        <p:txBody>
          <a:bodyPr wrap="none" rtlCol="0">
            <a:spAutoFit/>
          </a:bodyPr>
          <a:lstStyle/>
          <a:p>
            <a:r>
              <a:rPr lang="en-US" sz="1400" dirty="0">
                <a:solidFill>
                  <a:schemeClr val="bg1"/>
                </a:solidFill>
              </a:rPr>
              <a:t>0.512</a:t>
            </a:r>
            <a:endParaRPr lang="en-US" dirty="0">
              <a:solidFill>
                <a:schemeClr val="bg1"/>
              </a:solidFill>
            </a:endParaRPr>
          </a:p>
        </p:txBody>
      </p:sp>
      <p:sp>
        <p:nvSpPr>
          <p:cNvPr id="6145" name="TextBox 6144">
            <a:extLst>
              <a:ext uri="{FF2B5EF4-FFF2-40B4-BE49-F238E27FC236}">
                <a16:creationId xmlns:a16="http://schemas.microsoft.com/office/drawing/2014/main" id="{C2996144-4986-D472-62D4-F1B0A927542B}"/>
              </a:ext>
            </a:extLst>
          </p:cNvPr>
          <p:cNvSpPr txBox="1"/>
          <p:nvPr/>
        </p:nvSpPr>
        <p:spPr>
          <a:xfrm>
            <a:off x="8317037" y="1636117"/>
            <a:ext cx="595035" cy="307777"/>
          </a:xfrm>
          <a:prstGeom prst="rect">
            <a:avLst/>
          </a:prstGeom>
          <a:noFill/>
        </p:spPr>
        <p:txBody>
          <a:bodyPr wrap="none" rtlCol="0">
            <a:spAutoFit/>
          </a:bodyPr>
          <a:lstStyle/>
          <a:p>
            <a:r>
              <a:rPr lang="en-US" sz="1400" dirty="0">
                <a:solidFill>
                  <a:schemeClr val="bg1"/>
                </a:solidFill>
              </a:rPr>
              <a:t>0.576</a:t>
            </a:r>
            <a:endParaRPr lang="en-US" dirty="0">
              <a:solidFill>
                <a:schemeClr val="bg1"/>
              </a:solidFill>
            </a:endParaRPr>
          </a:p>
        </p:txBody>
      </p:sp>
      <p:sp>
        <p:nvSpPr>
          <p:cNvPr id="6147" name="TextBox 6146">
            <a:extLst>
              <a:ext uri="{FF2B5EF4-FFF2-40B4-BE49-F238E27FC236}">
                <a16:creationId xmlns:a16="http://schemas.microsoft.com/office/drawing/2014/main" id="{BA2F5892-81D0-F0F3-DD9C-A178393B0A7C}"/>
              </a:ext>
            </a:extLst>
          </p:cNvPr>
          <p:cNvSpPr txBox="1"/>
          <p:nvPr/>
        </p:nvSpPr>
        <p:spPr>
          <a:xfrm>
            <a:off x="10177665" y="1654043"/>
            <a:ext cx="595035" cy="307777"/>
          </a:xfrm>
          <a:prstGeom prst="rect">
            <a:avLst/>
          </a:prstGeom>
          <a:noFill/>
        </p:spPr>
        <p:txBody>
          <a:bodyPr wrap="none" rtlCol="0">
            <a:spAutoFit/>
          </a:bodyPr>
          <a:lstStyle/>
          <a:p>
            <a:r>
              <a:rPr lang="en-US" sz="1400" dirty="0">
                <a:solidFill>
                  <a:schemeClr val="bg1"/>
                </a:solidFill>
              </a:rPr>
              <a:t>0.613</a:t>
            </a:r>
            <a:endParaRPr lang="en-US" dirty="0">
              <a:solidFill>
                <a:schemeClr val="bg1"/>
              </a:solidFill>
            </a:endParaRPr>
          </a:p>
        </p:txBody>
      </p:sp>
      <p:sp>
        <p:nvSpPr>
          <p:cNvPr id="6149" name="TextBox 6148">
            <a:extLst>
              <a:ext uri="{FF2B5EF4-FFF2-40B4-BE49-F238E27FC236}">
                <a16:creationId xmlns:a16="http://schemas.microsoft.com/office/drawing/2014/main" id="{D76B4AEA-C443-4F33-7EE5-DDC71497FFEF}"/>
              </a:ext>
            </a:extLst>
          </p:cNvPr>
          <p:cNvSpPr txBox="1"/>
          <p:nvPr/>
        </p:nvSpPr>
        <p:spPr>
          <a:xfrm>
            <a:off x="10716737" y="1643415"/>
            <a:ext cx="595035" cy="307777"/>
          </a:xfrm>
          <a:prstGeom prst="rect">
            <a:avLst/>
          </a:prstGeom>
          <a:noFill/>
        </p:spPr>
        <p:txBody>
          <a:bodyPr wrap="none" rtlCol="0">
            <a:spAutoFit/>
          </a:bodyPr>
          <a:lstStyle/>
          <a:p>
            <a:r>
              <a:rPr lang="en-US" sz="1400" dirty="0">
                <a:solidFill>
                  <a:schemeClr val="bg1"/>
                </a:solidFill>
              </a:rPr>
              <a:t>0.659</a:t>
            </a:r>
            <a:endParaRPr lang="en-US" dirty="0">
              <a:solidFill>
                <a:schemeClr val="bg1"/>
              </a:solidFill>
            </a:endParaRPr>
          </a:p>
        </p:txBody>
      </p:sp>
      <p:sp>
        <p:nvSpPr>
          <p:cNvPr id="6151" name="TextBox 6150">
            <a:extLst>
              <a:ext uri="{FF2B5EF4-FFF2-40B4-BE49-F238E27FC236}">
                <a16:creationId xmlns:a16="http://schemas.microsoft.com/office/drawing/2014/main" id="{56121EB3-E5F8-4502-1BAA-E4EBA826D05A}"/>
              </a:ext>
            </a:extLst>
          </p:cNvPr>
          <p:cNvSpPr txBox="1"/>
          <p:nvPr/>
        </p:nvSpPr>
        <p:spPr>
          <a:xfrm>
            <a:off x="10160899" y="3450962"/>
            <a:ext cx="595035" cy="307777"/>
          </a:xfrm>
          <a:prstGeom prst="rect">
            <a:avLst/>
          </a:prstGeom>
          <a:noFill/>
        </p:spPr>
        <p:txBody>
          <a:bodyPr wrap="none" rtlCol="0">
            <a:spAutoFit/>
          </a:bodyPr>
          <a:lstStyle/>
          <a:p>
            <a:r>
              <a:rPr lang="en-US" sz="1400" dirty="0">
                <a:solidFill>
                  <a:schemeClr val="bg1"/>
                </a:solidFill>
              </a:rPr>
              <a:t>0.654</a:t>
            </a:r>
            <a:endParaRPr lang="en-US" dirty="0">
              <a:solidFill>
                <a:schemeClr val="bg1"/>
              </a:solidFill>
            </a:endParaRPr>
          </a:p>
        </p:txBody>
      </p:sp>
      <p:sp>
        <p:nvSpPr>
          <p:cNvPr id="6153" name="TextBox 6152">
            <a:extLst>
              <a:ext uri="{FF2B5EF4-FFF2-40B4-BE49-F238E27FC236}">
                <a16:creationId xmlns:a16="http://schemas.microsoft.com/office/drawing/2014/main" id="{808E1EED-9CE7-9605-B4A3-8D9C0940BF17}"/>
              </a:ext>
            </a:extLst>
          </p:cNvPr>
          <p:cNvSpPr txBox="1"/>
          <p:nvPr/>
        </p:nvSpPr>
        <p:spPr>
          <a:xfrm>
            <a:off x="10699971" y="3440334"/>
            <a:ext cx="595035" cy="307777"/>
          </a:xfrm>
          <a:prstGeom prst="rect">
            <a:avLst/>
          </a:prstGeom>
          <a:noFill/>
        </p:spPr>
        <p:txBody>
          <a:bodyPr wrap="none" rtlCol="0">
            <a:spAutoFit/>
          </a:bodyPr>
          <a:lstStyle/>
          <a:p>
            <a:r>
              <a:rPr lang="en-US" sz="1400" dirty="0">
                <a:solidFill>
                  <a:schemeClr val="bg1"/>
                </a:solidFill>
              </a:rPr>
              <a:t>0.672</a:t>
            </a:r>
            <a:endParaRPr lang="en-US" dirty="0">
              <a:solidFill>
                <a:schemeClr val="bg1"/>
              </a:solidFill>
            </a:endParaRPr>
          </a:p>
        </p:txBody>
      </p:sp>
      <p:sp>
        <p:nvSpPr>
          <p:cNvPr id="6155" name="TextBox 6154">
            <a:extLst>
              <a:ext uri="{FF2B5EF4-FFF2-40B4-BE49-F238E27FC236}">
                <a16:creationId xmlns:a16="http://schemas.microsoft.com/office/drawing/2014/main" id="{9D9D1584-3029-CE51-764C-D7FF72076766}"/>
              </a:ext>
            </a:extLst>
          </p:cNvPr>
          <p:cNvSpPr txBox="1"/>
          <p:nvPr/>
        </p:nvSpPr>
        <p:spPr>
          <a:xfrm>
            <a:off x="10177665" y="5370308"/>
            <a:ext cx="595035" cy="307777"/>
          </a:xfrm>
          <a:prstGeom prst="rect">
            <a:avLst/>
          </a:prstGeom>
          <a:noFill/>
        </p:spPr>
        <p:txBody>
          <a:bodyPr wrap="none" rtlCol="0">
            <a:spAutoFit/>
          </a:bodyPr>
          <a:lstStyle/>
          <a:p>
            <a:r>
              <a:rPr lang="en-US" sz="1400" dirty="0">
                <a:solidFill>
                  <a:schemeClr val="bg1"/>
                </a:solidFill>
              </a:rPr>
              <a:t>0.584</a:t>
            </a:r>
            <a:endParaRPr lang="en-US" dirty="0">
              <a:solidFill>
                <a:schemeClr val="bg1"/>
              </a:solidFill>
            </a:endParaRPr>
          </a:p>
        </p:txBody>
      </p:sp>
      <p:sp>
        <p:nvSpPr>
          <p:cNvPr id="6157" name="TextBox 6156">
            <a:extLst>
              <a:ext uri="{FF2B5EF4-FFF2-40B4-BE49-F238E27FC236}">
                <a16:creationId xmlns:a16="http://schemas.microsoft.com/office/drawing/2014/main" id="{D91FA4F3-98A8-BE58-C376-5BCE7C04702E}"/>
              </a:ext>
            </a:extLst>
          </p:cNvPr>
          <p:cNvSpPr txBox="1"/>
          <p:nvPr/>
        </p:nvSpPr>
        <p:spPr>
          <a:xfrm>
            <a:off x="10716737" y="5359680"/>
            <a:ext cx="595035" cy="307777"/>
          </a:xfrm>
          <a:prstGeom prst="rect">
            <a:avLst/>
          </a:prstGeom>
          <a:noFill/>
        </p:spPr>
        <p:txBody>
          <a:bodyPr wrap="none" rtlCol="0">
            <a:spAutoFit/>
          </a:bodyPr>
          <a:lstStyle/>
          <a:p>
            <a:r>
              <a:rPr lang="en-US" sz="1400" dirty="0">
                <a:solidFill>
                  <a:schemeClr val="bg1"/>
                </a:solidFill>
              </a:rPr>
              <a:t>0.622</a:t>
            </a:r>
            <a:endParaRPr lang="en-US" dirty="0">
              <a:solidFill>
                <a:schemeClr val="bg1"/>
              </a:solidFill>
            </a:endParaRPr>
          </a:p>
        </p:txBody>
      </p:sp>
    </p:spTree>
    <p:extLst>
      <p:ext uri="{BB962C8B-B14F-4D97-AF65-F5344CB8AC3E}">
        <p14:creationId xmlns:p14="http://schemas.microsoft.com/office/powerpoint/2010/main" val="3695497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239DCB6-7544-3961-9E93-30CF6C905E1B}"/>
              </a:ext>
            </a:extLst>
          </p:cNvPr>
          <p:cNvPicPr>
            <a:picLocks noChangeAspect="1"/>
          </p:cNvPicPr>
          <p:nvPr/>
        </p:nvPicPr>
        <p:blipFill>
          <a:blip r:embed="rId3"/>
          <a:stretch>
            <a:fillRect/>
          </a:stretch>
        </p:blipFill>
        <p:spPr>
          <a:xfrm>
            <a:off x="489902" y="899289"/>
            <a:ext cx="2715095" cy="5471021"/>
          </a:xfrm>
          <a:prstGeom prst="rect">
            <a:avLst/>
          </a:prstGeom>
        </p:spPr>
      </p:pic>
      <p:sp>
        <p:nvSpPr>
          <p:cNvPr id="4" name="TextBox 3">
            <a:extLst>
              <a:ext uri="{FF2B5EF4-FFF2-40B4-BE49-F238E27FC236}">
                <a16:creationId xmlns:a16="http://schemas.microsoft.com/office/drawing/2014/main" id="{50334445-42C0-B81C-5E32-04B52ADF1A15}"/>
              </a:ext>
            </a:extLst>
          </p:cNvPr>
          <p:cNvSpPr txBox="1"/>
          <p:nvPr/>
        </p:nvSpPr>
        <p:spPr>
          <a:xfrm>
            <a:off x="934554" y="604983"/>
            <a:ext cx="2219878" cy="400110"/>
          </a:xfrm>
          <a:prstGeom prst="rect">
            <a:avLst/>
          </a:prstGeom>
          <a:noFill/>
        </p:spPr>
        <p:txBody>
          <a:bodyPr wrap="square" rtlCol="0">
            <a:spAutoFit/>
          </a:bodyPr>
          <a:lstStyle/>
          <a:p>
            <a:pPr algn="ctr"/>
            <a:r>
              <a:rPr lang="en-US" sz="2000" b="1" dirty="0">
                <a:solidFill>
                  <a:schemeClr val="accent6">
                    <a:lumMod val="50000"/>
                  </a:schemeClr>
                </a:solidFill>
              </a:rPr>
              <a:t>Before</a:t>
            </a:r>
          </a:p>
        </p:txBody>
      </p:sp>
      <p:sp>
        <p:nvSpPr>
          <p:cNvPr id="7" name="TextBox 6">
            <a:extLst>
              <a:ext uri="{FF2B5EF4-FFF2-40B4-BE49-F238E27FC236}">
                <a16:creationId xmlns:a16="http://schemas.microsoft.com/office/drawing/2014/main" id="{A70A0B4B-7BAF-8769-E539-AD04069AE216}"/>
              </a:ext>
            </a:extLst>
          </p:cNvPr>
          <p:cNvSpPr txBox="1"/>
          <p:nvPr/>
        </p:nvSpPr>
        <p:spPr>
          <a:xfrm>
            <a:off x="9037570" y="584107"/>
            <a:ext cx="2727197" cy="400110"/>
          </a:xfrm>
          <a:prstGeom prst="rect">
            <a:avLst/>
          </a:prstGeom>
          <a:noFill/>
        </p:spPr>
        <p:txBody>
          <a:bodyPr wrap="square" rtlCol="0">
            <a:spAutoFit/>
          </a:bodyPr>
          <a:lstStyle/>
          <a:p>
            <a:pPr algn="ctr"/>
            <a:r>
              <a:rPr lang="en-US" sz="2000" b="1" dirty="0">
                <a:solidFill>
                  <a:schemeClr val="accent6">
                    <a:lumMod val="50000"/>
                  </a:schemeClr>
                </a:solidFill>
              </a:rPr>
              <a:t>After</a:t>
            </a:r>
          </a:p>
        </p:txBody>
      </p:sp>
      <p:pic>
        <p:nvPicPr>
          <p:cNvPr id="9" name="Picture 8">
            <a:extLst>
              <a:ext uri="{FF2B5EF4-FFF2-40B4-BE49-F238E27FC236}">
                <a16:creationId xmlns:a16="http://schemas.microsoft.com/office/drawing/2014/main" id="{78046820-6306-F1D9-3B55-3CD783281031}"/>
              </a:ext>
            </a:extLst>
          </p:cNvPr>
          <p:cNvPicPr>
            <a:picLocks noChangeAspect="1"/>
          </p:cNvPicPr>
          <p:nvPr/>
        </p:nvPicPr>
        <p:blipFill rotWithShape="1">
          <a:blip r:embed="rId4"/>
          <a:srcRect b="44800"/>
          <a:stretch/>
        </p:blipFill>
        <p:spPr>
          <a:xfrm>
            <a:off x="9444976" y="1116768"/>
            <a:ext cx="2327607" cy="2589000"/>
          </a:xfrm>
          <a:prstGeom prst="rect">
            <a:avLst/>
          </a:prstGeom>
        </p:spPr>
      </p:pic>
      <p:sp>
        <p:nvSpPr>
          <p:cNvPr id="10" name="TextBox 9">
            <a:extLst>
              <a:ext uri="{FF2B5EF4-FFF2-40B4-BE49-F238E27FC236}">
                <a16:creationId xmlns:a16="http://schemas.microsoft.com/office/drawing/2014/main" id="{579B2996-7EC5-284B-B7C9-93B8AEB6D82B}"/>
              </a:ext>
            </a:extLst>
          </p:cNvPr>
          <p:cNvSpPr txBox="1"/>
          <p:nvPr/>
        </p:nvSpPr>
        <p:spPr>
          <a:xfrm>
            <a:off x="3204997" y="382345"/>
            <a:ext cx="6056109" cy="1077218"/>
          </a:xfrm>
          <a:prstGeom prst="rect">
            <a:avLst/>
          </a:prstGeom>
          <a:noFill/>
        </p:spPr>
        <p:txBody>
          <a:bodyPr wrap="square" rtlCol="0">
            <a:spAutoFit/>
          </a:bodyPr>
          <a:lstStyle/>
          <a:p>
            <a:pPr algn="ctr"/>
            <a:r>
              <a:rPr lang="en-US" sz="3200" dirty="0">
                <a:solidFill>
                  <a:schemeClr val="accent6">
                    <a:lumMod val="50000"/>
                  </a:schemeClr>
                </a:solidFill>
                <a:latin typeface="+mj-lt"/>
              </a:rPr>
              <a:t>We gave stronger models </a:t>
            </a:r>
          </a:p>
          <a:p>
            <a:pPr algn="ctr"/>
            <a:r>
              <a:rPr lang="en-US" sz="3200" dirty="0">
                <a:solidFill>
                  <a:schemeClr val="accent6">
                    <a:lumMod val="50000"/>
                  </a:schemeClr>
                </a:solidFill>
                <a:latin typeface="+mj-lt"/>
              </a:rPr>
              <a:t>more weight in feature reduction</a:t>
            </a:r>
            <a:r>
              <a:rPr lang="en-US" sz="3200" b="1" dirty="0">
                <a:solidFill>
                  <a:schemeClr val="accent6">
                    <a:lumMod val="50000"/>
                  </a:schemeClr>
                </a:solidFill>
                <a:latin typeface="+mj-lt"/>
              </a:rPr>
              <a:t> </a:t>
            </a:r>
          </a:p>
        </p:txBody>
      </p:sp>
      <p:pic>
        <p:nvPicPr>
          <p:cNvPr id="12" name="Picture 11">
            <a:extLst>
              <a:ext uri="{FF2B5EF4-FFF2-40B4-BE49-F238E27FC236}">
                <a16:creationId xmlns:a16="http://schemas.microsoft.com/office/drawing/2014/main" id="{8B291020-1B82-50C7-94EF-36DCAFDB92AC}"/>
              </a:ext>
            </a:extLst>
          </p:cNvPr>
          <p:cNvPicPr>
            <a:picLocks noChangeAspect="1"/>
          </p:cNvPicPr>
          <p:nvPr/>
        </p:nvPicPr>
        <p:blipFill rotWithShape="1">
          <a:blip r:embed="rId5"/>
          <a:srcRect r="11430"/>
          <a:stretch/>
        </p:blipFill>
        <p:spPr>
          <a:xfrm>
            <a:off x="3427234" y="1371543"/>
            <a:ext cx="5833872" cy="5001033"/>
          </a:xfrm>
          <a:prstGeom prst="rect">
            <a:avLst/>
          </a:prstGeom>
        </p:spPr>
      </p:pic>
      <p:grpSp>
        <p:nvGrpSpPr>
          <p:cNvPr id="16" name="Group 15">
            <a:extLst>
              <a:ext uri="{FF2B5EF4-FFF2-40B4-BE49-F238E27FC236}">
                <a16:creationId xmlns:a16="http://schemas.microsoft.com/office/drawing/2014/main" id="{1BDCC8A6-0A78-74CD-CA2D-6F571A37DAA1}"/>
              </a:ext>
            </a:extLst>
          </p:cNvPr>
          <p:cNvGrpSpPr/>
          <p:nvPr/>
        </p:nvGrpSpPr>
        <p:grpSpPr>
          <a:xfrm>
            <a:off x="0" y="0"/>
            <a:ext cx="12192000" cy="451556"/>
            <a:chOff x="0" y="0"/>
            <a:chExt cx="12192000" cy="451556"/>
          </a:xfrm>
        </p:grpSpPr>
        <p:sp>
          <p:nvSpPr>
            <p:cNvPr id="17" name="Rectangle 16">
              <a:extLst>
                <a:ext uri="{FF2B5EF4-FFF2-40B4-BE49-F238E27FC236}">
                  <a16:creationId xmlns:a16="http://schemas.microsoft.com/office/drawing/2014/main" id="{32075BA9-0063-0042-5E40-BB0D7F19F9CD}"/>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71" descr="Icon of gears">
              <a:extLst>
                <a:ext uri="{FF2B5EF4-FFF2-40B4-BE49-F238E27FC236}">
                  <a16:creationId xmlns:a16="http://schemas.microsoft.com/office/drawing/2014/main" id="{A1828003-B846-00CD-C748-2B40C3A54C9A}"/>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TextBox 18">
              <a:extLst>
                <a:ext uri="{FF2B5EF4-FFF2-40B4-BE49-F238E27FC236}">
                  <a16:creationId xmlns:a16="http://schemas.microsoft.com/office/drawing/2014/main" id="{80649ADD-E543-A50F-A3E8-AE4E697D922B}"/>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Tree>
    <p:extLst>
      <p:ext uri="{BB962C8B-B14F-4D97-AF65-F5344CB8AC3E}">
        <p14:creationId xmlns:p14="http://schemas.microsoft.com/office/powerpoint/2010/main" val="1133535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46FEF178-B451-815C-9DC8-73342EB97841}"/>
              </a:ext>
            </a:extLst>
          </p:cNvPr>
          <p:cNvGraphicFramePr/>
          <p:nvPr>
            <p:extLst>
              <p:ext uri="{D42A27DB-BD31-4B8C-83A1-F6EECF244321}">
                <p14:modId xmlns:p14="http://schemas.microsoft.com/office/powerpoint/2010/main" val="2889743233"/>
              </p:ext>
            </p:extLst>
          </p:nvPr>
        </p:nvGraphicFramePr>
        <p:xfrm>
          <a:off x="1128196" y="0"/>
          <a:ext cx="11591108" cy="5634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 y="439013"/>
            <a:ext cx="12191999" cy="1325563"/>
          </a:xfrm>
        </p:spPr>
        <p:txBody>
          <a:bodyPr>
            <a:normAutofit/>
          </a:bodyPr>
          <a:lstStyle/>
          <a:p>
            <a:pPr algn="ctr"/>
            <a:r>
              <a:rPr lang="en-US" sz="3600" dirty="0">
                <a:solidFill>
                  <a:schemeClr val="accent6">
                    <a:lumMod val="50000"/>
                  </a:schemeClr>
                </a:solidFill>
                <a:ea typeface="+mn-ea"/>
                <a:cs typeface="+mn-cs"/>
              </a:rPr>
              <a:t>We reduced features from 171 to 17 through four iterations</a:t>
            </a:r>
          </a:p>
        </p:txBody>
      </p:sp>
      <p:sp>
        <p:nvSpPr>
          <p:cNvPr id="11" name="TextBox 10">
            <a:extLst>
              <a:ext uri="{FF2B5EF4-FFF2-40B4-BE49-F238E27FC236}">
                <a16:creationId xmlns:a16="http://schemas.microsoft.com/office/drawing/2014/main" id="{03A9149E-95ED-3B4E-5ADA-E5EE27DA4AC0}"/>
              </a:ext>
            </a:extLst>
          </p:cNvPr>
          <p:cNvSpPr txBox="1"/>
          <p:nvPr/>
        </p:nvSpPr>
        <p:spPr>
          <a:xfrm>
            <a:off x="3735541" y="4080770"/>
            <a:ext cx="1254035" cy="1200329"/>
          </a:xfrm>
          <a:prstGeom prst="rect">
            <a:avLst/>
          </a:prstGeom>
          <a:noFill/>
        </p:spPr>
        <p:txBody>
          <a:bodyPr wrap="square" rtlCol="0">
            <a:spAutoFit/>
          </a:bodyPr>
          <a:lstStyle/>
          <a:p>
            <a:r>
              <a:rPr lang="en-US" sz="7200" dirty="0">
                <a:solidFill>
                  <a:srgbClr val="FF0000"/>
                </a:solidFill>
              </a:rPr>
              <a:t>X</a:t>
            </a:r>
          </a:p>
        </p:txBody>
      </p:sp>
      <p:sp>
        <p:nvSpPr>
          <p:cNvPr id="12" name="TextBox 11">
            <a:extLst>
              <a:ext uri="{FF2B5EF4-FFF2-40B4-BE49-F238E27FC236}">
                <a16:creationId xmlns:a16="http://schemas.microsoft.com/office/drawing/2014/main" id="{215AB8F0-0E01-BE4B-0C80-B974EB2BBDA5}"/>
              </a:ext>
            </a:extLst>
          </p:cNvPr>
          <p:cNvSpPr txBox="1"/>
          <p:nvPr/>
        </p:nvSpPr>
        <p:spPr>
          <a:xfrm>
            <a:off x="10726782" y="2217052"/>
            <a:ext cx="1254035" cy="1200329"/>
          </a:xfrm>
          <a:prstGeom prst="rect">
            <a:avLst/>
          </a:prstGeom>
          <a:noFill/>
        </p:spPr>
        <p:txBody>
          <a:bodyPr wrap="square" rtlCol="0">
            <a:spAutoFit/>
          </a:bodyPr>
          <a:lstStyle/>
          <a:p>
            <a:r>
              <a:rPr lang="en-US" sz="7200" dirty="0">
                <a:solidFill>
                  <a:srgbClr val="00B050"/>
                </a:solidFill>
              </a:rPr>
              <a:t>√</a:t>
            </a:r>
          </a:p>
        </p:txBody>
      </p:sp>
      <p:grpSp>
        <p:nvGrpSpPr>
          <p:cNvPr id="13" name="Group 12">
            <a:extLst>
              <a:ext uri="{FF2B5EF4-FFF2-40B4-BE49-F238E27FC236}">
                <a16:creationId xmlns:a16="http://schemas.microsoft.com/office/drawing/2014/main" id="{2D217DCB-D442-DAE3-C3F6-C86C859F8A5C}"/>
              </a:ext>
            </a:extLst>
          </p:cNvPr>
          <p:cNvGrpSpPr/>
          <p:nvPr/>
        </p:nvGrpSpPr>
        <p:grpSpPr>
          <a:xfrm>
            <a:off x="0" y="0"/>
            <a:ext cx="12192000" cy="451556"/>
            <a:chOff x="0" y="0"/>
            <a:chExt cx="12192000" cy="451556"/>
          </a:xfrm>
        </p:grpSpPr>
        <p:sp>
          <p:nvSpPr>
            <p:cNvPr id="14" name="Rectangle 13">
              <a:extLst>
                <a:ext uri="{FF2B5EF4-FFF2-40B4-BE49-F238E27FC236}">
                  <a16:creationId xmlns:a16="http://schemas.microsoft.com/office/drawing/2014/main" id="{A5866886-1CC5-3348-9B92-D2DD8122CB85}"/>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71" descr="Icon of gears">
              <a:extLst>
                <a:ext uri="{FF2B5EF4-FFF2-40B4-BE49-F238E27FC236}">
                  <a16:creationId xmlns:a16="http://schemas.microsoft.com/office/drawing/2014/main" id="{9FEDEEA9-9852-5603-D3EB-8865AC58B57A}"/>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6" name="TextBox 15">
              <a:extLst>
                <a:ext uri="{FF2B5EF4-FFF2-40B4-BE49-F238E27FC236}">
                  <a16:creationId xmlns:a16="http://schemas.microsoft.com/office/drawing/2014/main" id="{0AAD820D-065A-32E9-83E6-6B89C56DE9C4}"/>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774ECF7F-01A5-A097-512C-850D44BBD497}"/>
              </a:ext>
            </a:extLst>
          </p:cNvPr>
          <p:cNvSpPr txBox="1"/>
          <p:nvPr/>
        </p:nvSpPr>
        <p:spPr>
          <a:xfrm>
            <a:off x="1782618" y="5634435"/>
            <a:ext cx="2317879" cy="338554"/>
          </a:xfrm>
          <a:prstGeom prst="rect">
            <a:avLst/>
          </a:prstGeom>
          <a:noFill/>
        </p:spPr>
        <p:txBody>
          <a:bodyPr wrap="none" rtlCol="0">
            <a:spAutoFit/>
          </a:bodyPr>
          <a:lstStyle/>
          <a:p>
            <a:r>
              <a:rPr lang="en-US" sz="1600" i="1" dirty="0">
                <a:solidFill>
                  <a:schemeClr val="accent6">
                    <a:lumMod val="50000"/>
                  </a:schemeClr>
                </a:solidFill>
              </a:rPr>
              <a:t>(Ask us about this detour)</a:t>
            </a:r>
          </a:p>
        </p:txBody>
      </p:sp>
    </p:spTree>
    <p:extLst>
      <p:ext uri="{BB962C8B-B14F-4D97-AF65-F5344CB8AC3E}">
        <p14:creationId xmlns:p14="http://schemas.microsoft.com/office/powerpoint/2010/main" val="2322749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538686" y="264262"/>
            <a:ext cx="11347734" cy="1325563"/>
          </a:xfrm>
        </p:spPr>
        <p:txBody>
          <a:bodyPr>
            <a:normAutofit/>
          </a:bodyPr>
          <a:lstStyle/>
          <a:p>
            <a:pPr algn="ctr"/>
            <a:r>
              <a:rPr lang="en-US" sz="3200" dirty="0">
                <a:solidFill>
                  <a:schemeClr val="accent6">
                    <a:lumMod val="50000"/>
                  </a:schemeClr>
                </a:solidFill>
              </a:rPr>
              <a:t>We compared Class Prediction Errors and Cross Validation Scores</a:t>
            </a:r>
          </a:p>
        </p:txBody>
      </p:sp>
      <p:pic>
        <p:nvPicPr>
          <p:cNvPr id="11" name="Picture 28">
            <a:extLst>
              <a:ext uri="{FF2B5EF4-FFF2-40B4-BE49-F238E27FC236}">
                <a16:creationId xmlns:a16="http://schemas.microsoft.com/office/drawing/2014/main" id="{9ADC904F-0328-A88F-D2F3-AA3FBC16F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2" y="2901341"/>
            <a:ext cx="1301115" cy="914400"/>
          </a:xfrm>
          <a:prstGeom prst="rect">
            <a:avLst/>
          </a:prstGeom>
          <a:solidFill>
            <a:schemeClr val="accent2"/>
          </a:solidFill>
        </p:spPr>
      </p:pic>
      <p:pic>
        <p:nvPicPr>
          <p:cNvPr id="13" name="Picture 32">
            <a:extLst>
              <a:ext uri="{FF2B5EF4-FFF2-40B4-BE49-F238E27FC236}">
                <a16:creationId xmlns:a16="http://schemas.microsoft.com/office/drawing/2014/main" id="{3B83E825-B1EB-A45C-64EB-21B282235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6922" y="2882834"/>
            <a:ext cx="1301115" cy="914400"/>
          </a:xfrm>
          <a:prstGeom prst="rect">
            <a:avLst/>
          </a:prstGeom>
          <a:solidFill>
            <a:schemeClr val="accent2"/>
          </a:solidFill>
        </p:spPr>
      </p:pic>
      <p:pic>
        <p:nvPicPr>
          <p:cNvPr id="14" name="Picture 34">
            <a:extLst>
              <a:ext uri="{FF2B5EF4-FFF2-40B4-BE49-F238E27FC236}">
                <a16:creationId xmlns:a16="http://schemas.microsoft.com/office/drawing/2014/main" id="{8CD46034-D345-5EF4-18F5-5CDDDD1AB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354" y="2882834"/>
            <a:ext cx="1301115" cy="914400"/>
          </a:xfrm>
          <a:prstGeom prst="rect">
            <a:avLst/>
          </a:prstGeom>
          <a:solidFill>
            <a:schemeClr val="accent2"/>
          </a:solidFill>
        </p:spPr>
      </p:pic>
      <p:pic>
        <p:nvPicPr>
          <p:cNvPr id="15" name="Picture 24">
            <a:extLst>
              <a:ext uri="{FF2B5EF4-FFF2-40B4-BE49-F238E27FC236}">
                <a16:creationId xmlns:a16="http://schemas.microsoft.com/office/drawing/2014/main" id="{96B6748C-9362-7862-FBB9-CD969F4557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125" y="2894052"/>
            <a:ext cx="1301115" cy="914400"/>
          </a:xfrm>
          <a:prstGeom prst="rect">
            <a:avLst/>
          </a:prstGeom>
          <a:solidFill>
            <a:schemeClr val="accent2"/>
          </a:solidFill>
        </p:spPr>
      </p:pic>
      <p:pic>
        <p:nvPicPr>
          <p:cNvPr id="16" name="Picture 36">
            <a:extLst>
              <a:ext uri="{FF2B5EF4-FFF2-40B4-BE49-F238E27FC236}">
                <a16:creationId xmlns:a16="http://schemas.microsoft.com/office/drawing/2014/main" id="{EC9DFA64-654A-E79A-EB9F-6D3B71B5E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164" y="5442641"/>
            <a:ext cx="1301115" cy="914400"/>
          </a:xfrm>
          <a:prstGeom prst="rect">
            <a:avLst/>
          </a:prstGeom>
          <a:solidFill>
            <a:schemeClr val="accent2"/>
          </a:solidFill>
        </p:spPr>
      </p:pic>
      <p:pic>
        <p:nvPicPr>
          <p:cNvPr id="17" name="Picture 40">
            <a:extLst>
              <a:ext uri="{FF2B5EF4-FFF2-40B4-BE49-F238E27FC236}">
                <a16:creationId xmlns:a16="http://schemas.microsoft.com/office/drawing/2014/main" id="{1CB25312-11F7-2F43-D8B8-32184D8BF1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4444" y="2891422"/>
            <a:ext cx="1301115" cy="914400"/>
          </a:xfrm>
          <a:prstGeom prst="rect">
            <a:avLst/>
          </a:prstGeom>
          <a:solidFill>
            <a:schemeClr val="accent2"/>
          </a:solidFill>
        </p:spPr>
      </p:pic>
      <p:pic>
        <p:nvPicPr>
          <p:cNvPr id="18" name="Picture 42">
            <a:extLst>
              <a:ext uri="{FF2B5EF4-FFF2-40B4-BE49-F238E27FC236}">
                <a16:creationId xmlns:a16="http://schemas.microsoft.com/office/drawing/2014/main" id="{271926D9-B4EB-FA33-2D23-7560F2F5C6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1235" y="2882834"/>
            <a:ext cx="1301115" cy="914400"/>
          </a:xfrm>
          <a:prstGeom prst="rect">
            <a:avLst/>
          </a:prstGeom>
          <a:solidFill>
            <a:schemeClr val="accent2"/>
          </a:solidFill>
        </p:spPr>
      </p:pic>
      <p:pic>
        <p:nvPicPr>
          <p:cNvPr id="19" name="Picture 44">
            <a:extLst>
              <a:ext uri="{FF2B5EF4-FFF2-40B4-BE49-F238E27FC236}">
                <a16:creationId xmlns:a16="http://schemas.microsoft.com/office/drawing/2014/main" id="{8EBC1883-906A-B353-4A2F-D78D70E0E3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079" y="5470660"/>
            <a:ext cx="1301115" cy="914400"/>
          </a:xfrm>
          <a:prstGeom prst="rect">
            <a:avLst/>
          </a:prstGeom>
          <a:solidFill>
            <a:schemeClr val="accent2"/>
          </a:solidFill>
        </p:spPr>
      </p:pic>
      <p:pic>
        <p:nvPicPr>
          <p:cNvPr id="20" name="Picture 2">
            <a:extLst>
              <a:ext uri="{FF2B5EF4-FFF2-40B4-BE49-F238E27FC236}">
                <a16:creationId xmlns:a16="http://schemas.microsoft.com/office/drawing/2014/main" id="{7FB43431-1EE4-25BC-5FA6-3193F21CF0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261"/>
          <a:stretch/>
        </p:blipFill>
        <p:spPr bwMode="auto">
          <a:xfrm>
            <a:off x="7870849" y="4221046"/>
            <a:ext cx="1455575" cy="11872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E83A5D9-5EC9-4A5A-DD29-C364E85EAD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9174"/>
          <a:stretch/>
        </p:blipFill>
        <p:spPr bwMode="auto">
          <a:xfrm>
            <a:off x="2885191" y="1720108"/>
            <a:ext cx="1212983" cy="11627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59BFF2C9-F685-C741-368E-3EFB3346A90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7354"/>
          <a:stretch/>
        </p:blipFill>
        <p:spPr bwMode="auto">
          <a:xfrm>
            <a:off x="4511352" y="1696812"/>
            <a:ext cx="1127135" cy="11860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09FCE14F-D19A-BB01-F6B2-F3F6A081F4B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6971"/>
          <a:stretch/>
        </p:blipFill>
        <p:spPr bwMode="auto">
          <a:xfrm>
            <a:off x="9114719" y="1691912"/>
            <a:ext cx="1205521" cy="11909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a:extLst>
              <a:ext uri="{FF2B5EF4-FFF2-40B4-BE49-F238E27FC236}">
                <a16:creationId xmlns:a16="http://schemas.microsoft.com/office/drawing/2014/main" id="{1E930B18-C82D-26E0-03B9-7BAAF201BCC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7265"/>
          <a:stretch/>
        </p:blipFill>
        <p:spPr bwMode="auto">
          <a:xfrm>
            <a:off x="5976910" y="1695674"/>
            <a:ext cx="1366003" cy="11871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a:extLst>
              <a:ext uri="{FF2B5EF4-FFF2-40B4-BE49-F238E27FC236}">
                <a16:creationId xmlns:a16="http://schemas.microsoft.com/office/drawing/2014/main" id="{0E9CF28C-7CD8-6337-A781-82B2D82879A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7635"/>
          <a:stretch/>
        </p:blipFill>
        <p:spPr bwMode="auto">
          <a:xfrm>
            <a:off x="4816713" y="4225840"/>
            <a:ext cx="1310017" cy="11824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a:extLst>
              <a:ext uri="{FF2B5EF4-FFF2-40B4-BE49-F238E27FC236}">
                <a16:creationId xmlns:a16="http://schemas.microsoft.com/office/drawing/2014/main" id="{5719AE5E-85AD-A456-C088-2C0F22D46CC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7636"/>
          <a:stretch/>
        </p:blipFill>
        <p:spPr bwMode="auto">
          <a:xfrm>
            <a:off x="3203660" y="4225841"/>
            <a:ext cx="1395865" cy="118241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a:extLst>
              <a:ext uri="{FF2B5EF4-FFF2-40B4-BE49-F238E27FC236}">
                <a16:creationId xmlns:a16="http://schemas.microsoft.com/office/drawing/2014/main" id="{6F286B1D-E0AF-27A8-A000-4E730716412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6971"/>
          <a:stretch/>
        </p:blipFill>
        <p:spPr bwMode="auto">
          <a:xfrm>
            <a:off x="10630517" y="1691912"/>
            <a:ext cx="1268969" cy="11909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a:extLst>
              <a:ext uri="{FF2B5EF4-FFF2-40B4-BE49-F238E27FC236}">
                <a16:creationId xmlns:a16="http://schemas.microsoft.com/office/drawing/2014/main" id="{5B2CB586-7D83-B8F5-80E5-6CC23D0A156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7265"/>
          <a:stretch/>
        </p:blipFill>
        <p:spPr bwMode="auto">
          <a:xfrm>
            <a:off x="7549988" y="1695674"/>
            <a:ext cx="1343609" cy="11871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8">
            <a:extLst>
              <a:ext uri="{FF2B5EF4-FFF2-40B4-BE49-F238E27FC236}">
                <a16:creationId xmlns:a16="http://schemas.microsoft.com/office/drawing/2014/main" id="{07B30A6C-6601-3909-87C6-5C0F2FD2BB7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51035" y="5442641"/>
            <a:ext cx="1301115" cy="914400"/>
          </a:xfrm>
          <a:prstGeom prst="rect">
            <a:avLst/>
          </a:prstGeom>
          <a:solidFill>
            <a:schemeClr val="accent2"/>
          </a:solidFill>
        </p:spPr>
      </p:pic>
      <p:sp>
        <p:nvSpPr>
          <p:cNvPr id="34" name="TextBox 33">
            <a:extLst>
              <a:ext uri="{FF2B5EF4-FFF2-40B4-BE49-F238E27FC236}">
                <a16:creationId xmlns:a16="http://schemas.microsoft.com/office/drawing/2014/main" id="{BEE26096-06E3-2069-6095-7EE850B3F817}"/>
              </a:ext>
            </a:extLst>
          </p:cNvPr>
          <p:cNvSpPr txBox="1"/>
          <p:nvPr/>
        </p:nvSpPr>
        <p:spPr>
          <a:xfrm>
            <a:off x="146625" y="5470660"/>
            <a:ext cx="2694500" cy="707886"/>
          </a:xfrm>
          <a:prstGeom prst="rect">
            <a:avLst/>
          </a:prstGeom>
          <a:noFill/>
        </p:spPr>
        <p:txBody>
          <a:bodyPr wrap="square">
            <a:spAutoFit/>
          </a:bodyPr>
          <a:lstStyle/>
          <a:p>
            <a:pPr algn="ctr"/>
            <a:r>
              <a:rPr lang="en-US" sz="2000" b="1" dirty="0">
                <a:solidFill>
                  <a:schemeClr val="accent6">
                    <a:lumMod val="50000"/>
                  </a:schemeClr>
                </a:solidFill>
              </a:rPr>
              <a:t>StratifiedKFold(K=12)</a:t>
            </a:r>
          </a:p>
          <a:p>
            <a:pPr algn="ctr"/>
            <a:r>
              <a:rPr lang="en-US" sz="2000" b="1" dirty="0">
                <a:solidFill>
                  <a:schemeClr val="accent6">
                    <a:lumMod val="50000"/>
                  </a:schemeClr>
                </a:solidFill>
              </a:rPr>
              <a:t>scoring='f1_weighted'</a:t>
            </a:r>
          </a:p>
        </p:txBody>
      </p:sp>
      <p:sp>
        <p:nvSpPr>
          <p:cNvPr id="35" name="TextBox 34">
            <a:extLst>
              <a:ext uri="{FF2B5EF4-FFF2-40B4-BE49-F238E27FC236}">
                <a16:creationId xmlns:a16="http://schemas.microsoft.com/office/drawing/2014/main" id="{14F13E82-BC11-D621-F941-CFC02498E544}"/>
              </a:ext>
            </a:extLst>
          </p:cNvPr>
          <p:cNvSpPr txBox="1"/>
          <p:nvPr/>
        </p:nvSpPr>
        <p:spPr>
          <a:xfrm>
            <a:off x="120843" y="1360440"/>
            <a:ext cx="2609210" cy="400110"/>
          </a:xfrm>
          <a:prstGeom prst="rect">
            <a:avLst/>
          </a:prstGeom>
          <a:noFill/>
        </p:spPr>
        <p:txBody>
          <a:bodyPr wrap="square">
            <a:spAutoFit/>
          </a:bodyPr>
          <a:lstStyle/>
          <a:p>
            <a:pPr algn="ctr"/>
            <a:r>
              <a:rPr lang="en-US" sz="2000" b="1" dirty="0">
                <a:solidFill>
                  <a:schemeClr val="accent6">
                    <a:lumMod val="50000"/>
                  </a:schemeClr>
                </a:solidFill>
              </a:rPr>
              <a:t>ClassPredictionError()</a:t>
            </a:r>
            <a:endParaRPr lang="en-US" b="1" dirty="0">
              <a:solidFill>
                <a:schemeClr val="accent6">
                  <a:lumMod val="50000"/>
                </a:schemeClr>
              </a:solidFill>
            </a:endParaRPr>
          </a:p>
        </p:txBody>
      </p:sp>
      <p:sp>
        <p:nvSpPr>
          <p:cNvPr id="36" name="TextBox 35">
            <a:extLst>
              <a:ext uri="{FF2B5EF4-FFF2-40B4-BE49-F238E27FC236}">
                <a16:creationId xmlns:a16="http://schemas.microsoft.com/office/drawing/2014/main" id="{55472796-23BF-E03F-0297-B1E8BD180FC4}"/>
              </a:ext>
            </a:extLst>
          </p:cNvPr>
          <p:cNvSpPr txBox="1"/>
          <p:nvPr/>
        </p:nvSpPr>
        <p:spPr>
          <a:xfrm>
            <a:off x="2765725" y="3395864"/>
            <a:ext cx="1250663" cy="261610"/>
          </a:xfrm>
          <a:prstGeom prst="rect">
            <a:avLst/>
          </a:prstGeom>
          <a:noFill/>
        </p:spPr>
        <p:txBody>
          <a:bodyPr wrap="none" rtlCol="0">
            <a:spAutoFit/>
          </a:bodyPr>
          <a:lstStyle/>
          <a:p>
            <a:r>
              <a:rPr lang="en-US" sz="1100" dirty="0">
                <a:highlight>
                  <a:srgbClr val="FFFFFF"/>
                </a:highlight>
              </a:rPr>
              <a:t>Mean score=0.605</a:t>
            </a:r>
          </a:p>
        </p:txBody>
      </p:sp>
      <p:sp>
        <p:nvSpPr>
          <p:cNvPr id="37" name="TextBox 36">
            <a:extLst>
              <a:ext uri="{FF2B5EF4-FFF2-40B4-BE49-F238E27FC236}">
                <a16:creationId xmlns:a16="http://schemas.microsoft.com/office/drawing/2014/main" id="{07A78727-BE76-E58D-DE0E-87AE4812CEA8}"/>
              </a:ext>
            </a:extLst>
          </p:cNvPr>
          <p:cNvSpPr txBox="1"/>
          <p:nvPr/>
        </p:nvSpPr>
        <p:spPr>
          <a:xfrm>
            <a:off x="4449587" y="3392318"/>
            <a:ext cx="1250663" cy="261610"/>
          </a:xfrm>
          <a:prstGeom prst="rect">
            <a:avLst/>
          </a:prstGeom>
          <a:noFill/>
        </p:spPr>
        <p:txBody>
          <a:bodyPr wrap="none" rtlCol="0">
            <a:spAutoFit/>
          </a:bodyPr>
          <a:lstStyle/>
          <a:p>
            <a:r>
              <a:rPr lang="en-US" sz="1100" dirty="0">
                <a:highlight>
                  <a:srgbClr val="FFFFFF"/>
                </a:highlight>
              </a:rPr>
              <a:t>Mean score=0.646</a:t>
            </a:r>
          </a:p>
        </p:txBody>
      </p:sp>
      <p:sp>
        <p:nvSpPr>
          <p:cNvPr id="38" name="TextBox 37">
            <a:extLst>
              <a:ext uri="{FF2B5EF4-FFF2-40B4-BE49-F238E27FC236}">
                <a16:creationId xmlns:a16="http://schemas.microsoft.com/office/drawing/2014/main" id="{3797D539-A85F-FCC4-95AF-E449352565A2}"/>
              </a:ext>
            </a:extLst>
          </p:cNvPr>
          <p:cNvSpPr txBox="1"/>
          <p:nvPr/>
        </p:nvSpPr>
        <p:spPr>
          <a:xfrm>
            <a:off x="6033688" y="3392656"/>
            <a:ext cx="1250663" cy="261610"/>
          </a:xfrm>
          <a:prstGeom prst="rect">
            <a:avLst/>
          </a:prstGeom>
          <a:noFill/>
        </p:spPr>
        <p:txBody>
          <a:bodyPr wrap="none" rtlCol="0">
            <a:spAutoFit/>
          </a:bodyPr>
          <a:lstStyle/>
          <a:p>
            <a:r>
              <a:rPr lang="en-US" sz="1100" dirty="0">
                <a:highlight>
                  <a:srgbClr val="FFFFFF"/>
                </a:highlight>
              </a:rPr>
              <a:t>Mean score=0.635</a:t>
            </a:r>
          </a:p>
        </p:txBody>
      </p:sp>
      <p:sp>
        <p:nvSpPr>
          <p:cNvPr id="39" name="TextBox 38">
            <a:extLst>
              <a:ext uri="{FF2B5EF4-FFF2-40B4-BE49-F238E27FC236}">
                <a16:creationId xmlns:a16="http://schemas.microsoft.com/office/drawing/2014/main" id="{45CC20AD-5EA4-D0F9-584C-390ADB3AA27C}"/>
              </a:ext>
            </a:extLst>
          </p:cNvPr>
          <p:cNvSpPr txBox="1"/>
          <p:nvPr/>
        </p:nvSpPr>
        <p:spPr>
          <a:xfrm>
            <a:off x="7572694" y="3394455"/>
            <a:ext cx="1250663" cy="261610"/>
          </a:xfrm>
          <a:prstGeom prst="rect">
            <a:avLst/>
          </a:prstGeom>
          <a:noFill/>
        </p:spPr>
        <p:txBody>
          <a:bodyPr wrap="none" rtlCol="0">
            <a:spAutoFit/>
          </a:bodyPr>
          <a:lstStyle/>
          <a:p>
            <a:r>
              <a:rPr lang="en-US" sz="1100" dirty="0">
                <a:highlight>
                  <a:srgbClr val="FFFFFF"/>
                </a:highlight>
              </a:rPr>
              <a:t>Mean score=0.664</a:t>
            </a:r>
          </a:p>
        </p:txBody>
      </p:sp>
      <p:sp>
        <p:nvSpPr>
          <p:cNvPr id="40" name="TextBox 39">
            <a:extLst>
              <a:ext uri="{FF2B5EF4-FFF2-40B4-BE49-F238E27FC236}">
                <a16:creationId xmlns:a16="http://schemas.microsoft.com/office/drawing/2014/main" id="{BB5BB2B0-AB1E-2B9C-9A7E-28A3BFE52CA4}"/>
              </a:ext>
            </a:extLst>
          </p:cNvPr>
          <p:cNvSpPr txBox="1"/>
          <p:nvPr/>
        </p:nvSpPr>
        <p:spPr>
          <a:xfrm>
            <a:off x="8935088" y="3375847"/>
            <a:ext cx="1538563" cy="307777"/>
          </a:xfrm>
          <a:prstGeom prst="rect">
            <a:avLst/>
          </a:prstGeom>
          <a:solidFill>
            <a:schemeClr val="bg1"/>
          </a:solidFill>
        </p:spPr>
        <p:txBody>
          <a:bodyPr wrap="none" rtlCol="0">
            <a:spAutoFit/>
          </a:bodyPr>
          <a:lstStyle/>
          <a:p>
            <a:r>
              <a:rPr lang="en-US" sz="1400" dirty="0">
                <a:solidFill>
                  <a:srgbClr val="FF0000"/>
                </a:solidFill>
              </a:rPr>
              <a:t>Mean score=0.542</a:t>
            </a:r>
          </a:p>
        </p:txBody>
      </p:sp>
      <p:sp>
        <p:nvSpPr>
          <p:cNvPr id="41" name="TextBox 40">
            <a:extLst>
              <a:ext uri="{FF2B5EF4-FFF2-40B4-BE49-F238E27FC236}">
                <a16:creationId xmlns:a16="http://schemas.microsoft.com/office/drawing/2014/main" id="{04131D35-EAA0-BDB2-C6FC-67F86F1F1FA9}"/>
              </a:ext>
            </a:extLst>
          </p:cNvPr>
          <p:cNvSpPr txBox="1"/>
          <p:nvPr/>
        </p:nvSpPr>
        <p:spPr>
          <a:xfrm>
            <a:off x="10664896" y="3392318"/>
            <a:ext cx="1250663" cy="261610"/>
          </a:xfrm>
          <a:prstGeom prst="rect">
            <a:avLst/>
          </a:prstGeom>
          <a:noFill/>
        </p:spPr>
        <p:txBody>
          <a:bodyPr wrap="none" rtlCol="0">
            <a:spAutoFit/>
          </a:bodyPr>
          <a:lstStyle/>
          <a:p>
            <a:r>
              <a:rPr lang="en-US" sz="1100" dirty="0">
                <a:highlight>
                  <a:srgbClr val="FFFFFF"/>
                </a:highlight>
              </a:rPr>
              <a:t>Mean score=0.634</a:t>
            </a:r>
          </a:p>
        </p:txBody>
      </p:sp>
      <p:pic>
        <p:nvPicPr>
          <p:cNvPr id="12" name="Picture 30">
            <a:extLst>
              <a:ext uri="{FF2B5EF4-FFF2-40B4-BE49-F238E27FC236}">
                <a16:creationId xmlns:a16="http://schemas.microsoft.com/office/drawing/2014/main" id="{D3E25A38-F169-D66D-5DE5-9CF71EE8F13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93281" y="5442641"/>
            <a:ext cx="1301115" cy="914400"/>
          </a:xfrm>
          <a:prstGeom prst="rect">
            <a:avLst/>
          </a:prstGeom>
          <a:solidFill>
            <a:schemeClr val="accent2"/>
          </a:solidFill>
        </p:spPr>
      </p:pic>
      <p:pic>
        <p:nvPicPr>
          <p:cNvPr id="24" name="Picture 10">
            <a:extLst>
              <a:ext uri="{FF2B5EF4-FFF2-40B4-BE49-F238E27FC236}">
                <a16:creationId xmlns:a16="http://schemas.microsoft.com/office/drawing/2014/main" id="{53104466-91C0-A091-DEB9-B05E2ACE5C5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6110"/>
          <a:stretch/>
        </p:blipFill>
        <p:spPr bwMode="auto">
          <a:xfrm>
            <a:off x="9517195" y="4206307"/>
            <a:ext cx="1160735" cy="120194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A092199-D6E7-2FF3-6107-3F945D0D81AB}"/>
              </a:ext>
            </a:extLst>
          </p:cNvPr>
          <p:cNvSpPr txBox="1"/>
          <p:nvPr/>
        </p:nvSpPr>
        <p:spPr>
          <a:xfrm>
            <a:off x="9417377"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score=0.662</a:t>
            </a:r>
          </a:p>
        </p:txBody>
      </p:sp>
      <p:pic>
        <p:nvPicPr>
          <p:cNvPr id="10" name="Picture 26">
            <a:extLst>
              <a:ext uri="{FF2B5EF4-FFF2-40B4-BE49-F238E27FC236}">
                <a16:creationId xmlns:a16="http://schemas.microsoft.com/office/drawing/2014/main" id="{787896C6-8B9A-9683-4E1E-C80A5AD06AC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27038" y="5441502"/>
            <a:ext cx="1301115" cy="914400"/>
          </a:xfrm>
          <a:prstGeom prst="rect">
            <a:avLst/>
          </a:prstGeom>
          <a:solidFill>
            <a:schemeClr val="accent2"/>
          </a:solidFill>
        </p:spPr>
      </p:pic>
      <p:pic>
        <p:nvPicPr>
          <p:cNvPr id="22" name="Picture 6">
            <a:extLst>
              <a:ext uri="{FF2B5EF4-FFF2-40B4-BE49-F238E27FC236}">
                <a16:creationId xmlns:a16="http://schemas.microsoft.com/office/drawing/2014/main" id="{0D219529-067B-A826-A0D4-015B2764643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7350"/>
          <a:stretch/>
        </p:blipFill>
        <p:spPr bwMode="auto">
          <a:xfrm>
            <a:off x="6577896" y="4222185"/>
            <a:ext cx="1127135" cy="118606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FC7D4AB3-97FF-2F23-E52D-90268B1BDF23}"/>
              </a:ext>
            </a:extLst>
          </p:cNvPr>
          <p:cNvSpPr txBox="1"/>
          <p:nvPr/>
        </p:nvSpPr>
        <p:spPr>
          <a:xfrm>
            <a:off x="6291514"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score=0.686</a:t>
            </a:r>
          </a:p>
        </p:txBody>
      </p:sp>
      <p:sp>
        <p:nvSpPr>
          <p:cNvPr id="44" name="TextBox 43">
            <a:extLst>
              <a:ext uri="{FF2B5EF4-FFF2-40B4-BE49-F238E27FC236}">
                <a16:creationId xmlns:a16="http://schemas.microsoft.com/office/drawing/2014/main" id="{F710FD9A-9045-EAC4-A751-81B60D43C0D2}"/>
              </a:ext>
            </a:extLst>
          </p:cNvPr>
          <p:cNvSpPr txBox="1"/>
          <p:nvPr/>
        </p:nvSpPr>
        <p:spPr>
          <a:xfrm>
            <a:off x="4728703"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score=0.687</a:t>
            </a:r>
          </a:p>
        </p:txBody>
      </p:sp>
      <p:sp>
        <p:nvSpPr>
          <p:cNvPr id="45" name="TextBox 44">
            <a:extLst>
              <a:ext uri="{FF2B5EF4-FFF2-40B4-BE49-F238E27FC236}">
                <a16:creationId xmlns:a16="http://schemas.microsoft.com/office/drawing/2014/main" id="{FE521C9F-2568-93EC-6370-D19F99F98A2A}"/>
              </a:ext>
            </a:extLst>
          </p:cNvPr>
          <p:cNvSpPr txBox="1"/>
          <p:nvPr/>
        </p:nvSpPr>
        <p:spPr>
          <a:xfrm>
            <a:off x="7896013"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score=0.672</a:t>
            </a:r>
          </a:p>
        </p:txBody>
      </p:sp>
      <p:sp>
        <p:nvSpPr>
          <p:cNvPr id="46" name="TextBox 45">
            <a:extLst>
              <a:ext uri="{FF2B5EF4-FFF2-40B4-BE49-F238E27FC236}">
                <a16:creationId xmlns:a16="http://schemas.microsoft.com/office/drawing/2014/main" id="{B1269EE8-3200-BB26-7DB4-BDC101FC5635}"/>
              </a:ext>
            </a:extLst>
          </p:cNvPr>
          <p:cNvSpPr txBox="1"/>
          <p:nvPr/>
        </p:nvSpPr>
        <p:spPr>
          <a:xfrm>
            <a:off x="3177877" y="5799263"/>
            <a:ext cx="1553952" cy="307777"/>
          </a:xfrm>
          <a:prstGeom prst="rect">
            <a:avLst/>
          </a:prstGeom>
          <a:solidFill>
            <a:schemeClr val="bg1"/>
          </a:solidFill>
        </p:spPr>
        <p:txBody>
          <a:bodyPr wrap="none" rtlCol="0">
            <a:spAutoFit/>
          </a:bodyPr>
          <a:lstStyle/>
          <a:p>
            <a:r>
              <a:rPr lang="en-US" sz="1400" b="1" dirty="0">
                <a:solidFill>
                  <a:srgbClr val="37AD8B"/>
                </a:solidFill>
              </a:rPr>
              <a:t>Mean score=0.687</a:t>
            </a:r>
          </a:p>
        </p:txBody>
      </p:sp>
      <p:cxnSp>
        <p:nvCxnSpPr>
          <p:cNvPr id="4" name="Straight Connector 3">
            <a:extLst>
              <a:ext uri="{FF2B5EF4-FFF2-40B4-BE49-F238E27FC236}">
                <a16:creationId xmlns:a16="http://schemas.microsoft.com/office/drawing/2014/main" id="{59B807DC-1814-B219-3A7E-6BD55A366038}"/>
              </a:ext>
            </a:extLst>
          </p:cNvPr>
          <p:cNvCxnSpPr>
            <a:cxnSpLocks/>
          </p:cNvCxnSpPr>
          <p:nvPr/>
        </p:nvCxnSpPr>
        <p:spPr>
          <a:xfrm>
            <a:off x="3391056" y="4855990"/>
            <a:ext cx="7438135" cy="0"/>
          </a:xfrm>
          <a:prstGeom prst="line">
            <a:avLst/>
          </a:prstGeom>
          <a:ln w="28575">
            <a:solidFill>
              <a:srgbClr val="80032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29262E7-D756-A317-949E-B8A6E09E2762}"/>
              </a:ext>
            </a:extLst>
          </p:cNvPr>
          <p:cNvSpPr txBox="1"/>
          <p:nvPr/>
        </p:nvSpPr>
        <p:spPr>
          <a:xfrm>
            <a:off x="9100672" y="1483816"/>
            <a:ext cx="1301115" cy="307777"/>
          </a:xfrm>
          <a:prstGeom prst="rect">
            <a:avLst/>
          </a:prstGeom>
          <a:noFill/>
        </p:spPr>
        <p:txBody>
          <a:bodyPr wrap="square">
            <a:spAutoFit/>
          </a:bodyPr>
          <a:lstStyle/>
          <a:p>
            <a:r>
              <a:rPr lang="en-US" sz="1400" b="1" dirty="0">
                <a:solidFill>
                  <a:schemeClr val="accent6">
                    <a:lumMod val="50000"/>
                  </a:schemeClr>
                </a:solidFill>
              </a:rPr>
              <a:t>SGD Classifier</a:t>
            </a:r>
          </a:p>
        </p:txBody>
      </p:sp>
      <p:pic>
        <p:nvPicPr>
          <p:cNvPr id="47" name="Picture 26" descr="Sad Face Emoticon (Yellow) - Openclipart">
            <a:extLst>
              <a:ext uri="{FF2B5EF4-FFF2-40B4-BE49-F238E27FC236}">
                <a16:creationId xmlns:a16="http://schemas.microsoft.com/office/drawing/2014/main" id="{D24F4621-A6FD-A332-68AA-94CE0956FDD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078250" y="2317113"/>
            <a:ext cx="437902" cy="4379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Smiley - Wikipedia">
            <a:extLst>
              <a:ext uri="{FF2B5EF4-FFF2-40B4-BE49-F238E27FC236}">
                <a16:creationId xmlns:a16="http://schemas.microsoft.com/office/drawing/2014/main" id="{5D76AF76-BB55-F346-7BD1-54E85D396DA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851996" y="4562523"/>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A7AB8C8B-1DBA-97B9-FAFC-2112EED7A88D}"/>
              </a:ext>
            </a:extLst>
          </p:cNvPr>
          <p:cNvGrpSpPr/>
          <p:nvPr/>
        </p:nvGrpSpPr>
        <p:grpSpPr>
          <a:xfrm>
            <a:off x="0" y="0"/>
            <a:ext cx="12192000" cy="451556"/>
            <a:chOff x="0" y="0"/>
            <a:chExt cx="12192000" cy="451556"/>
          </a:xfrm>
        </p:grpSpPr>
        <p:sp>
          <p:nvSpPr>
            <p:cNvPr id="54" name="Rectangle 53">
              <a:extLst>
                <a:ext uri="{FF2B5EF4-FFF2-40B4-BE49-F238E27FC236}">
                  <a16:creationId xmlns:a16="http://schemas.microsoft.com/office/drawing/2014/main" id="{E54FD0A2-865D-DC6F-36AC-71B977F6B893}"/>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71" descr="Icon of gears">
              <a:extLst>
                <a:ext uri="{FF2B5EF4-FFF2-40B4-BE49-F238E27FC236}">
                  <a16:creationId xmlns:a16="http://schemas.microsoft.com/office/drawing/2014/main" id="{D5727590-C737-EBC4-8B7B-033160149786}"/>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56" name="TextBox 55">
              <a:extLst>
                <a:ext uri="{FF2B5EF4-FFF2-40B4-BE49-F238E27FC236}">
                  <a16:creationId xmlns:a16="http://schemas.microsoft.com/office/drawing/2014/main" id="{A06CA2F4-C038-5FCD-5CD8-D61DB0B1980D}"/>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6" name="TextBox 5">
            <a:extLst>
              <a:ext uri="{FF2B5EF4-FFF2-40B4-BE49-F238E27FC236}">
                <a16:creationId xmlns:a16="http://schemas.microsoft.com/office/drawing/2014/main" id="{1C065106-EDB0-1D92-0DD0-B70207BBEE0B}"/>
              </a:ext>
            </a:extLst>
          </p:cNvPr>
          <p:cNvSpPr txBox="1"/>
          <p:nvPr/>
        </p:nvSpPr>
        <p:spPr>
          <a:xfrm>
            <a:off x="2365857" y="1483816"/>
            <a:ext cx="2186293" cy="307777"/>
          </a:xfrm>
          <a:prstGeom prst="rect">
            <a:avLst/>
          </a:prstGeom>
          <a:noFill/>
        </p:spPr>
        <p:txBody>
          <a:bodyPr wrap="square">
            <a:spAutoFit/>
          </a:bodyPr>
          <a:lstStyle/>
          <a:p>
            <a:pPr algn="ctr"/>
            <a:r>
              <a:rPr lang="en-US" sz="1400" b="1" dirty="0">
                <a:solidFill>
                  <a:schemeClr val="accent6">
                    <a:lumMod val="50000"/>
                  </a:schemeClr>
                </a:solidFill>
              </a:rPr>
              <a:t>Multinomial NB</a:t>
            </a:r>
            <a:endParaRPr lang="en-US" sz="1400" dirty="0"/>
          </a:p>
        </p:txBody>
      </p:sp>
      <p:sp>
        <p:nvSpPr>
          <p:cNvPr id="7" name="TextBox 6">
            <a:extLst>
              <a:ext uri="{FF2B5EF4-FFF2-40B4-BE49-F238E27FC236}">
                <a16:creationId xmlns:a16="http://schemas.microsoft.com/office/drawing/2014/main" id="{4143F3ED-4DC1-78C9-F548-AB0F063CEEBE}"/>
              </a:ext>
            </a:extLst>
          </p:cNvPr>
          <p:cNvSpPr txBox="1"/>
          <p:nvPr/>
        </p:nvSpPr>
        <p:spPr>
          <a:xfrm>
            <a:off x="4448720" y="1483816"/>
            <a:ext cx="1115568" cy="307777"/>
          </a:xfrm>
          <a:prstGeom prst="rect">
            <a:avLst/>
          </a:prstGeom>
          <a:noFill/>
        </p:spPr>
        <p:txBody>
          <a:bodyPr wrap="square">
            <a:spAutoFit/>
          </a:bodyPr>
          <a:lstStyle/>
          <a:p>
            <a:pPr algn="ctr"/>
            <a:r>
              <a:rPr lang="en-US" sz="1400" b="1" dirty="0">
                <a:solidFill>
                  <a:schemeClr val="accent6">
                    <a:lumMod val="50000"/>
                  </a:schemeClr>
                </a:solidFill>
              </a:rPr>
              <a:t>NuSVC</a:t>
            </a:r>
            <a:endParaRPr lang="en-US" sz="1400" dirty="0"/>
          </a:p>
        </p:txBody>
      </p:sp>
      <p:sp>
        <p:nvSpPr>
          <p:cNvPr id="9" name="TextBox 8">
            <a:extLst>
              <a:ext uri="{FF2B5EF4-FFF2-40B4-BE49-F238E27FC236}">
                <a16:creationId xmlns:a16="http://schemas.microsoft.com/office/drawing/2014/main" id="{D75A7CF6-5A16-24EA-A0B5-228CF9CC4661}"/>
              </a:ext>
            </a:extLst>
          </p:cNvPr>
          <p:cNvSpPr txBox="1"/>
          <p:nvPr/>
        </p:nvSpPr>
        <p:spPr>
          <a:xfrm>
            <a:off x="6020072" y="1268373"/>
            <a:ext cx="1115568" cy="523220"/>
          </a:xfrm>
          <a:prstGeom prst="rect">
            <a:avLst/>
          </a:prstGeom>
          <a:noFill/>
        </p:spPr>
        <p:txBody>
          <a:bodyPr wrap="square">
            <a:spAutoFit/>
          </a:bodyPr>
          <a:lstStyle/>
          <a:p>
            <a:pPr algn="ctr"/>
            <a:r>
              <a:rPr lang="en-US" sz="1400" b="1" dirty="0">
                <a:solidFill>
                  <a:schemeClr val="accent6">
                    <a:lumMod val="50000"/>
                  </a:schemeClr>
                </a:solidFill>
              </a:rPr>
              <a:t>KNeighbors Classifier</a:t>
            </a:r>
            <a:endParaRPr lang="en-US" sz="1400" dirty="0"/>
          </a:p>
        </p:txBody>
      </p:sp>
      <p:sp>
        <p:nvSpPr>
          <p:cNvPr id="52" name="TextBox 51">
            <a:extLst>
              <a:ext uri="{FF2B5EF4-FFF2-40B4-BE49-F238E27FC236}">
                <a16:creationId xmlns:a16="http://schemas.microsoft.com/office/drawing/2014/main" id="{E0805A6E-8210-5B63-EC5D-47AAF927BF24}"/>
              </a:ext>
            </a:extLst>
          </p:cNvPr>
          <p:cNvSpPr txBox="1"/>
          <p:nvPr/>
        </p:nvSpPr>
        <p:spPr>
          <a:xfrm>
            <a:off x="7582407" y="1268373"/>
            <a:ext cx="1115568" cy="523220"/>
          </a:xfrm>
          <a:prstGeom prst="rect">
            <a:avLst/>
          </a:prstGeom>
          <a:noFill/>
        </p:spPr>
        <p:txBody>
          <a:bodyPr wrap="square">
            <a:spAutoFit/>
          </a:bodyPr>
          <a:lstStyle/>
          <a:p>
            <a:pPr algn="ctr"/>
            <a:r>
              <a:rPr lang="en-US" sz="1400" b="1" dirty="0">
                <a:solidFill>
                  <a:schemeClr val="accent6">
                    <a:lumMod val="50000"/>
                  </a:schemeClr>
                </a:solidFill>
              </a:rPr>
              <a:t>Extra Trees Classifier</a:t>
            </a:r>
            <a:endParaRPr lang="en-US" sz="1400" dirty="0"/>
          </a:p>
        </p:txBody>
      </p:sp>
      <p:sp>
        <p:nvSpPr>
          <p:cNvPr id="57" name="TextBox 56">
            <a:extLst>
              <a:ext uri="{FF2B5EF4-FFF2-40B4-BE49-F238E27FC236}">
                <a16:creationId xmlns:a16="http://schemas.microsoft.com/office/drawing/2014/main" id="{037584F2-75A6-BD3A-A77F-D6D64EC6C46A}"/>
              </a:ext>
            </a:extLst>
          </p:cNvPr>
          <p:cNvSpPr txBox="1"/>
          <p:nvPr/>
        </p:nvSpPr>
        <p:spPr>
          <a:xfrm>
            <a:off x="10622909" y="1483816"/>
            <a:ext cx="1483984" cy="307777"/>
          </a:xfrm>
          <a:prstGeom prst="rect">
            <a:avLst/>
          </a:prstGeom>
          <a:noFill/>
        </p:spPr>
        <p:txBody>
          <a:bodyPr wrap="square">
            <a:spAutoFit/>
          </a:bodyPr>
          <a:lstStyle/>
          <a:p>
            <a:r>
              <a:rPr lang="en-US" sz="1400" b="1" dirty="0">
                <a:solidFill>
                  <a:schemeClr val="accent6">
                    <a:lumMod val="50000"/>
                  </a:schemeClr>
                </a:solidFill>
              </a:rPr>
              <a:t>Bagging Classifier</a:t>
            </a:r>
          </a:p>
        </p:txBody>
      </p:sp>
      <p:sp>
        <p:nvSpPr>
          <p:cNvPr id="58" name="TextBox 57">
            <a:extLst>
              <a:ext uri="{FF2B5EF4-FFF2-40B4-BE49-F238E27FC236}">
                <a16:creationId xmlns:a16="http://schemas.microsoft.com/office/drawing/2014/main" id="{9420FE35-898B-CEEC-FCC1-A404061D937B}"/>
              </a:ext>
            </a:extLst>
          </p:cNvPr>
          <p:cNvSpPr txBox="1"/>
          <p:nvPr/>
        </p:nvSpPr>
        <p:spPr>
          <a:xfrm>
            <a:off x="2740017" y="3993166"/>
            <a:ext cx="2186293" cy="307777"/>
          </a:xfrm>
          <a:prstGeom prst="rect">
            <a:avLst/>
          </a:prstGeom>
          <a:noFill/>
        </p:spPr>
        <p:txBody>
          <a:bodyPr wrap="square">
            <a:spAutoFit/>
          </a:bodyPr>
          <a:lstStyle/>
          <a:p>
            <a:pPr algn="ctr"/>
            <a:r>
              <a:rPr lang="en-US" sz="1400" b="1" dirty="0">
                <a:solidFill>
                  <a:schemeClr val="accent6">
                    <a:lumMod val="50000"/>
                  </a:schemeClr>
                </a:solidFill>
              </a:rPr>
              <a:t>Logistic Regression CV</a:t>
            </a:r>
            <a:endParaRPr lang="en-US" sz="1400" dirty="0"/>
          </a:p>
        </p:txBody>
      </p:sp>
      <p:sp>
        <p:nvSpPr>
          <p:cNvPr id="59" name="TextBox 58">
            <a:extLst>
              <a:ext uri="{FF2B5EF4-FFF2-40B4-BE49-F238E27FC236}">
                <a16:creationId xmlns:a16="http://schemas.microsoft.com/office/drawing/2014/main" id="{12CF5F5D-866E-AD3C-651F-3CB3CF4159DE}"/>
              </a:ext>
            </a:extLst>
          </p:cNvPr>
          <p:cNvSpPr txBox="1"/>
          <p:nvPr/>
        </p:nvSpPr>
        <p:spPr>
          <a:xfrm>
            <a:off x="4382082" y="3993166"/>
            <a:ext cx="2186293" cy="307777"/>
          </a:xfrm>
          <a:prstGeom prst="rect">
            <a:avLst/>
          </a:prstGeom>
          <a:noFill/>
        </p:spPr>
        <p:txBody>
          <a:bodyPr wrap="square">
            <a:spAutoFit/>
          </a:bodyPr>
          <a:lstStyle/>
          <a:p>
            <a:pPr algn="ctr"/>
            <a:r>
              <a:rPr lang="en-US" sz="1400" b="1" dirty="0">
                <a:solidFill>
                  <a:schemeClr val="accent6">
                    <a:lumMod val="50000"/>
                  </a:schemeClr>
                </a:solidFill>
              </a:rPr>
              <a:t>Logistic Regression</a:t>
            </a:r>
            <a:endParaRPr lang="en-US" sz="1400" dirty="0"/>
          </a:p>
        </p:txBody>
      </p:sp>
      <p:sp>
        <p:nvSpPr>
          <p:cNvPr id="60" name="TextBox 59">
            <a:extLst>
              <a:ext uri="{FF2B5EF4-FFF2-40B4-BE49-F238E27FC236}">
                <a16:creationId xmlns:a16="http://schemas.microsoft.com/office/drawing/2014/main" id="{DA3D64EF-FE32-E34E-3317-B5AE2EE3AA0A}"/>
              </a:ext>
            </a:extLst>
          </p:cNvPr>
          <p:cNvSpPr txBox="1"/>
          <p:nvPr/>
        </p:nvSpPr>
        <p:spPr>
          <a:xfrm>
            <a:off x="7599893" y="3777723"/>
            <a:ext cx="1847530" cy="523220"/>
          </a:xfrm>
          <a:prstGeom prst="rect">
            <a:avLst/>
          </a:prstGeom>
          <a:noFill/>
        </p:spPr>
        <p:txBody>
          <a:bodyPr wrap="square">
            <a:spAutoFit/>
          </a:bodyPr>
          <a:lstStyle/>
          <a:p>
            <a:pPr algn="ctr"/>
            <a:r>
              <a:rPr lang="en-US" sz="1400" b="1" dirty="0">
                <a:solidFill>
                  <a:schemeClr val="accent6">
                    <a:lumMod val="50000"/>
                  </a:schemeClr>
                </a:solidFill>
              </a:rPr>
              <a:t>Random Forest Classifier</a:t>
            </a:r>
            <a:endParaRPr lang="en-US" sz="1400" dirty="0"/>
          </a:p>
        </p:txBody>
      </p:sp>
      <p:sp>
        <p:nvSpPr>
          <p:cNvPr id="61" name="TextBox 60">
            <a:extLst>
              <a:ext uri="{FF2B5EF4-FFF2-40B4-BE49-F238E27FC236}">
                <a16:creationId xmlns:a16="http://schemas.microsoft.com/office/drawing/2014/main" id="{B737D565-510C-2E18-B224-96FD1E4E7E47}"/>
              </a:ext>
            </a:extLst>
          </p:cNvPr>
          <p:cNvSpPr txBox="1"/>
          <p:nvPr/>
        </p:nvSpPr>
        <p:spPr>
          <a:xfrm>
            <a:off x="5957828" y="3900833"/>
            <a:ext cx="2186293" cy="400110"/>
          </a:xfrm>
          <a:prstGeom prst="rect">
            <a:avLst/>
          </a:prstGeom>
          <a:noFill/>
        </p:spPr>
        <p:txBody>
          <a:bodyPr wrap="square">
            <a:spAutoFit/>
          </a:bodyPr>
          <a:lstStyle/>
          <a:p>
            <a:pPr algn="ctr"/>
            <a:r>
              <a:rPr lang="en-US" sz="2000" b="1" dirty="0">
                <a:solidFill>
                  <a:schemeClr val="accent6">
                    <a:lumMod val="50000"/>
                  </a:schemeClr>
                </a:solidFill>
              </a:rPr>
              <a:t>SVC</a:t>
            </a:r>
            <a:endParaRPr lang="en-US" sz="1400" dirty="0"/>
          </a:p>
        </p:txBody>
      </p:sp>
      <p:sp>
        <p:nvSpPr>
          <p:cNvPr id="62" name="TextBox 61">
            <a:extLst>
              <a:ext uri="{FF2B5EF4-FFF2-40B4-BE49-F238E27FC236}">
                <a16:creationId xmlns:a16="http://schemas.microsoft.com/office/drawing/2014/main" id="{4399696C-6A61-0D8F-621C-CEFB2C3465E4}"/>
              </a:ext>
            </a:extLst>
          </p:cNvPr>
          <p:cNvSpPr txBox="1"/>
          <p:nvPr/>
        </p:nvSpPr>
        <p:spPr>
          <a:xfrm>
            <a:off x="9375481" y="3900833"/>
            <a:ext cx="1301116" cy="400110"/>
          </a:xfrm>
          <a:prstGeom prst="rect">
            <a:avLst/>
          </a:prstGeom>
          <a:noFill/>
        </p:spPr>
        <p:txBody>
          <a:bodyPr wrap="square">
            <a:spAutoFit/>
          </a:bodyPr>
          <a:lstStyle/>
          <a:p>
            <a:pPr algn="ctr"/>
            <a:r>
              <a:rPr lang="en-US" sz="2000" b="1" dirty="0">
                <a:solidFill>
                  <a:schemeClr val="accent6">
                    <a:lumMod val="50000"/>
                  </a:schemeClr>
                </a:solidFill>
              </a:rPr>
              <a:t>Linear SVC</a:t>
            </a:r>
            <a:endParaRPr lang="en-US" sz="2000" dirty="0"/>
          </a:p>
        </p:txBody>
      </p:sp>
      <p:pic>
        <p:nvPicPr>
          <p:cNvPr id="63" name="Picture 4">
            <a:extLst>
              <a:ext uri="{FF2B5EF4-FFF2-40B4-BE49-F238E27FC236}">
                <a16:creationId xmlns:a16="http://schemas.microsoft.com/office/drawing/2014/main" id="{9045EBF1-B923-5B79-7B7C-FE3B4CA32AF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897" t="9174" r="1"/>
          <a:stretch/>
        </p:blipFill>
        <p:spPr bwMode="auto">
          <a:xfrm>
            <a:off x="292514" y="2062930"/>
            <a:ext cx="2410772" cy="311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3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0285956-ED6D-6DB5-15AB-FD0FB3F8E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5" t="5471" b="10950"/>
          <a:stretch/>
        </p:blipFill>
        <p:spPr bwMode="auto">
          <a:xfrm>
            <a:off x="10074515" y="2365595"/>
            <a:ext cx="1665931"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EDA216A-F5A9-954D-0CE3-467F47F5FF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2" t="4723" b="15837"/>
          <a:stretch/>
        </p:blipFill>
        <p:spPr bwMode="auto">
          <a:xfrm>
            <a:off x="5579165" y="926888"/>
            <a:ext cx="1653186" cy="9895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17FAEC5-FBE7-5C63-E2CF-CC4206AC3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1" t="6064" b="12930"/>
          <a:stretch/>
        </p:blipFill>
        <p:spPr bwMode="auto">
          <a:xfrm>
            <a:off x="7863928" y="3730795"/>
            <a:ext cx="1688334"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26ECC19-A74A-4024-01C4-5977370E20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32" t="4724" b="11698"/>
          <a:stretch/>
        </p:blipFill>
        <p:spPr bwMode="auto">
          <a:xfrm>
            <a:off x="10082303" y="926887"/>
            <a:ext cx="1658143"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3B5041A-1929-F675-C401-5BEE32A602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32" t="4724" b="11698"/>
          <a:stretch/>
        </p:blipFill>
        <p:spPr bwMode="auto">
          <a:xfrm>
            <a:off x="7894118" y="926887"/>
            <a:ext cx="1658143" cy="104108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84874FE2-C1C6-DF7E-85C6-F18F6ACF70A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681" t="6178" b="12817"/>
          <a:stretch/>
        </p:blipFill>
        <p:spPr bwMode="auto">
          <a:xfrm>
            <a:off x="5544017" y="3731498"/>
            <a:ext cx="1688333"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18433FB-E9E0-15A5-6C88-67EEB199CA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602" t="5429" b="13383"/>
          <a:stretch/>
        </p:blipFill>
        <p:spPr bwMode="auto">
          <a:xfrm>
            <a:off x="5579165" y="2337115"/>
            <a:ext cx="1653186" cy="101130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D955A677-9FDE-5F10-2319-11B1EF5F0E3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602" t="6064" b="12748"/>
          <a:stretch/>
        </p:blipFill>
        <p:spPr bwMode="auto">
          <a:xfrm>
            <a:off x="7899076" y="2365839"/>
            <a:ext cx="1653186" cy="101130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DF9C3419-002A-D0E4-E812-A6A66191218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681" t="6968" b="10698"/>
          <a:stretch/>
        </p:blipFill>
        <p:spPr bwMode="auto">
          <a:xfrm>
            <a:off x="7863928" y="5136908"/>
            <a:ext cx="1688334" cy="102558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21565412-A98B-926F-285D-2CCA67A7446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905" t="5471" b="13523"/>
          <a:stretch/>
        </p:blipFill>
        <p:spPr bwMode="auto">
          <a:xfrm>
            <a:off x="10074515" y="3727103"/>
            <a:ext cx="1665932" cy="100903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DE976926-4BFD-2397-7B26-A25C4B652DE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681" t="6177" b="10435"/>
          <a:stretch/>
        </p:blipFill>
        <p:spPr bwMode="auto">
          <a:xfrm>
            <a:off x="5544017" y="5127062"/>
            <a:ext cx="1688334" cy="103870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31371D6-D3EE-AAE9-30F3-FF2B35AB3978}"/>
              </a:ext>
            </a:extLst>
          </p:cNvPr>
          <p:cNvSpPr txBox="1"/>
          <p:nvPr/>
        </p:nvSpPr>
        <p:spPr>
          <a:xfrm>
            <a:off x="6107314" y="653917"/>
            <a:ext cx="697721"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40" name="TextBox 39">
            <a:extLst>
              <a:ext uri="{FF2B5EF4-FFF2-40B4-BE49-F238E27FC236}">
                <a16:creationId xmlns:a16="http://schemas.microsoft.com/office/drawing/2014/main" id="{DFFB9E82-87B7-337D-E773-FD7172D3DD6F}"/>
              </a:ext>
            </a:extLst>
          </p:cNvPr>
          <p:cNvSpPr txBox="1"/>
          <p:nvPr/>
        </p:nvSpPr>
        <p:spPr>
          <a:xfrm>
            <a:off x="10104228" y="661937"/>
            <a:ext cx="1585178" cy="369332"/>
          </a:xfrm>
          <a:prstGeom prst="rect">
            <a:avLst/>
          </a:prstGeom>
          <a:noFill/>
        </p:spPr>
        <p:txBody>
          <a:bodyPr wrap="square">
            <a:spAutoFit/>
          </a:bodyPr>
          <a:lstStyle/>
          <a:p>
            <a:pPr algn="ctr"/>
            <a:r>
              <a:rPr lang="en-US" sz="1800" dirty="0">
                <a:solidFill>
                  <a:schemeClr val="accent6">
                    <a:lumMod val="50000"/>
                  </a:schemeClr>
                </a:solidFill>
              </a:rPr>
              <a:t>Linear SVC</a:t>
            </a:r>
            <a:endParaRPr lang="en-US" dirty="0">
              <a:solidFill>
                <a:schemeClr val="accent6">
                  <a:lumMod val="50000"/>
                </a:schemeClr>
              </a:solidFill>
            </a:endParaRPr>
          </a:p>
        </p:txBody>
      </p:sp>
      <p:sp>
        <p:nvSpPr>
          <p:cNvPr id="41" name="TextBox 40">
            <a:extLst>
              <a:ext uri="{FF2B5EF4-FFF2-40B4-BE49-F238E27FC236}">
                <a16:creationId xmlns:a16="http://schemas.microsoft.com/office/drawing/2014/main" id="{BA96EAA8-91C6-34B2-20D7-EAA49A6F62A3}"/>
              </a:ext>
            </a:extLst>
          </p:cNvPr>
          <p:cNvSpPr txBox="1"/>
          <p:nvPr/>
        </p:nvSpPr>
        <p:spPr>
          <a:xfrm>
            <a:off x="8421511" y="671298"/>
            <a:ext cx="754572" cy="369332"/>
          </a:xfrm>
          <a:prstGeom prst="rect">
            <a:avLst/>
          </a:prstGeom>
          <a:noFill/>
        </p:spPr>
        <p:txBody>
          <a:bodyPr wrap="square">
            <a:spAutoFit/>
          </a:bodyPr>
          <a:lstStyle/>
          <a:p>
            <a:r>
              <a:rPr lang="en-US" sz="1800" dirty="0">
                <a:solidFill>
                  <a:schemeClr val="accent6">
                    <a:lumMod val="50000"/>
                  </a:schemeClr>
                </a:solidFill>
              </a:rPr>
              <a:t>SGD</a:t>
            </a:r>
            <a:endParaRPr lang="en-US" dirty="0">
              <a:solidFill>
                <a:schemeClr val="accent6">
                  <a:lumMod val="50000"/>
                </a:schemeClr>
              </a:solidFill>
            </a:endParaRPr>
          </a:p>
        </p:txBody>
      </p:sp>
      <p:sp>
        <p:nvSpPr>
          <p:cNvPr id="42" name="TextBox 41">
            <a:extLst>
              <a:ext uri="{FF2B5EF4-FFF2-40B4-BE49-F238E27FC236}">
                <a16:creationId xmlns:a16="http://schemas.microsoft.com/office/drawing/2014/main" id="{4A31C814-CC8A-EA90-F5E3-CE68F2A35732}"/>
              </a:ext>
            </a:extLst>
          </p:cNvPr>
          <p:cNvSpPr txBox="1"/>
          <p:nvPr/>
        </p:nvSpPr>
        <p:spPr>
          <a:xfrm>
            <a:off x="6429750" y="1531974"/>
            <a:ext cx="754572" cy="369332"/>
          </a:xfrm>
          <a:prstGeom prst="rect">
            <a:avLst/>
          </a:prstGeom>
          <a:noFill/>
        </p:spPr>
        <p:txBody>
          <a:bodyPr wrap="square">
            <a:spAutoFit/>
          </a:bodyPr>
          <a:lstStyle/>
          <a:p>
            <a:pPr algn="ctr"/>
            <a:r>
              <a:rPr lang="en-US" sz="1800" dirty="0">
                <a:solidFill>
                  <a:schemeClr val="bg1"/>
                </a:solidFill>
              </a:rPr>
              <a:t>1660</a:t>
            </a:r>
            <a:endParaRPr lang="en-US" dirty="0">
              <a:solidFill>
                <a:schemeClr val="bg1"/>
              </a:solidFill>
            </a:endParaRPr>
          </a:p>
        </p:txBody>
      </p:sp>
      <p:sp>
        <p:nvSpPr>
          <p:cNvPr id="43" name="TextBox 42">
            <a:extLst>
              <a:ext uri="{FF2B5EF4-FFF2-40B4-BE49-F238E27FC236}">
                <a16:creationId xmlns:a16="http://schemas.microsoft.com/office/drawing/2014/main" id="{9449A094-DE5A-4ADD-5DFB-4734F49FFD93}"/>
              </a:ext>
            </a:extLst>
          </p:cNvPr>
          <p:cNvSpPr txBox="1"/>
          <p:nvPr/>
        </p:nvSpPr>
        <p:spPr>
          <a:xfrm>
            <a:off x="8739004" y="1518569"/>
            <a:ext cx="754572" cy="369332"/>
          </a:xfrm>
          <a:prstGeom prst="rect">
            <a:avLst/>
          </a:prstGeom>
          <a:noFill/>
        </p:spPr>
        <p:txBody>
          <a:bodyPr wrap="square">
            <a:spAutoFit/>
          </a:bodyPr>
          <a:lstStyle/>
          <a:p>
            <a:pPr algn="ctr"/>
            <a:r>
              <a:rPr lang="en-US" sz="1800" dirty="0">
                <a:solidFill>
                  <a:schemeClr val="bg1"/>
                </a:solidFill>
              </a:rPr>
              <a:t>1598</a:t>
            </a:r>
            <a:endParaRPr lang="en-US" dirty="0">
              <a:solidFill>
                <a:schemeClr val="bg1"/>
              </a:solidFill>
            </a:endParaRPr>
          </a:p>
        </p:txBody>
      </p:sp>
      <p:sp>
        <p:nvSpPr>
          <p:cNvPr id="44" name="TextBox 43">
            <a:extLst>
              <a:ext uri="{FF2B5EF4-FFF2-40B4-BE49-F238E27FC236}">
                <a16:creationId xmlns:a16="http://schemas.microsoft.com/office/drawing/2014/main" id="{C9541E3A-D610-976D-9A11-34A6A3F80A5E}"/>
              </a:ext>
            </a:extLst>
          </p:cNvPr>
          <p:cNvSpPr txBox="1"/>
          <p:nvPr/>
        </p:nvSpPr>
        <p:spPr>
          <a:xfrm>
            <a:off x="10934834" y="1513766"/>
            <a:ext cx="754572" cy="369332"/>
          </a:xfrm>
          <a:prstGeom prst="rect">
            <a:avLst/>
          </a:prstGeom>
          <a:noFill/>
        </p:spPr>
        <p:txBody>
          <a:bodyPr wrap="square">
            <a:spAutoFit/>
          </a:bodyPr>
          <a:lstStyle/>
          <a:p>
            <a:r>
              <a:rPr lang="en-US" sz="1800" dirty="0">
                <a:solidFill>
                  <a:schemeClr val="bg1"/>
                </a:solidFill>
              </a:rPr>
              <a:t>1567</a:t>
            </a:r>
            <a:endParaRPr lang="en-US" dirty="0">
              <a:solidFill>
                <a:schemeClr val="bg1"/>
              </a:solidFill>
            </a:endParaRPr>
          </a:p>
        </p:txBody>
      </p:sp>
      <p:sp>
        <p:nvSpPr>
          <p:cNvPr id="45" name="TextBox 44">
            <a:extLst>
              <a:ext uri="{FF2B5EF4-FFF2-40B4-BE49-F238E27FC236}">
                <a16:creationId xmlns:a16="http://schemas.microsoft.com/office/drawing/2014/main" id="{8A426183-307B-0CE2-C931-CBEBECDB296D}"/>
              </a:ext>
            </a:extLst>
          </p:cNvPr>
          <p:cNvSpPr txBox="1"/>
          <p:nvPr/>
        </p:nvSpPr>
        <p:spPr>
          <a:xfrm>
            <a:off x="11036917" y="4281763"/>
            <a:ext cx="754572" cy="369332"/>
          </a:xfrm>
          <a:prstGeom prst="rect">
            <a:avLst/>
          </a:prstGeom>
          <a:noFill/>
        </p:spPr>
        <p:txBody>
          <a:bodyPr wrap="square">
            <a:spAutoFit/>
          </a:bodyPr>
          <a:lstStyle/>
          <a:p>
            <a:r>
              <a:rPr lang="en-US" sz="1800" dirty="0">
                <a:solidFill>
                  <a:schemeClr val="bg1"/>
                </a:solidFill>
              </a:rPr>
              <a:t>1355</a:t>
            </a:r>
            <a:endParaRPr lang="en-US" dirty="0">
              <a:solidFill>
                <a:schemeClr val="bg1"/>
              </a:solidFill>
            </a:endParaRPr>
          </a:p>
        </p:txBody>
      </p:sp>
      <p:sp>
        <p:nvSpPr>
          <p:cNvPr id="49" name="Title 1">
            <a:extLst>
              <a:ext uri="{FF2B5EF4-FFF2-40B4-BE49-F238E27FC236}">
                <a16:creationId xmlns:a16="http://schemas.microsoft.com/office/drawing/2014/main" id="{24067ED8-1EBB-AF8B-2B01-230E06835F73}"/>
              </a:ext>
            </a:extLst>
          </p:cNvPr>
          <p:cNvSpPr>
            <a:spLocks noGrp="1"/>
          </p:cNvSpPr>
          <p:nvPr>
            <p:ph type="title"/>
          </p:nvPr>
        </p:nvSpPr>
        <p:spPr>
          <a:xfrm>
            <a:off x="224010" y="1281407"/>
            <a:ext cx="5169562" cy="539932"/>
          </a:xfrm>
        </p:spPr>
        <p:txBody>
          <a:bodyPr>
            <a:noAutofit/>
          </a:bodyPr>
          <a:lstStyle/>
          <a:p>
            <a:pPr algn="ctr"/>
            <a:r>
              <a:rPr lang="en-US" sz="3200" dirty="0">
                <a:solidFill>
                  <a:schemeClr val="accent6">
                    <a:lumMod val="50000"/>
                  </a:schemeClr>
                </a:solidFill>
              </a:rPr>
              <a:t>We examined confusion matrices to compare the models’ abilities to accurately predict “GO”</a:t>
            </a:r>
          </a:p>
        </p:txBody>
      </p:sp>
      <p:sp>
        <p:nvSpPr>
          <p:cNvPr id="53" name="Rectangle 52">
            <a:extLst>
              <a:ext uri="{FF2B5EF4-FFF2-40B4-BE49-F238E27FC236}">
                <a16:creationId xmlns:a16="http://schemas.microsoft.com/office/drawing/2014/main" id="{AD9D3189-3E1E-5176-C76B-4226CB7F92FC}"/>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5EEBB08F-9F41-F456-AF8E-343B6A99BB8F}"/>
              </a:ext>
            </a:extLst>
          </p:cNvPr>
          <p:cNvSpPr txBox="1"/>
          <p:nvPr/>
        </p:nvSpPr>
        <p:spPr>
          <a:xfrm>
            <a:off x="8778843" y="5705182"/>
            <a:ext cx="754572" cy="369332"/>
          </a:xfrm>
          <a:prstGeom prst="rect">
            <a:avLst/>
          </a:prstGeom>
          <a:noFill/>
        </p:spPr>
        <p:txBody>
          <a:bodyPr wrap="square">
            <a:spAutoFit/>
          </a:bodyPr>
          <a:lstStyle/>
          <a:p>
            <a:pPr algn="ctr"/>
            <a:r>
              <a:rPr lang="en-US" sz="1800" dirty="0">
                <a:solidFill>
                  <a:schemeClr val="bg1"/>
                </a:solidFill>
              </a:rPr>
              <a:t>1197</a:t>
            </a:r>
            <a:endParaRPr lang="en-US" dirty="0">
              <a:solidFill>
                <a:schemeClr val="bg1"/>
              </a:solidFill>
            </a:endParaRPr>
          </a:p>
        </p:txBody>
      </p:sp>
      <p:sp>
        <p:nvSpPr>
          <p:cNvPr id="56" name="TextBox 55">
            <a:extLst>
              <a:ext uri="{FF2B5EF4-FFF2-40B4-BE49-F238E27FC236}">
                <a16:creationId xmlns:a16="http://schemas.microsoft.com/office/drawing/2014/main" id="{36C71EEC-E016-27E5-956D-6778D6BA35AB}"/>
              </a:ext>
            </a:extLst>
          </p:cNvPr>
          <p:cNvSpPr txBox="1"/>
          <p:nvPr/>
        </p:nvSpPr>
        <p:spPr>
          <a:xfrm>
            <a:off x="10938886" y="2971937"/>
            <a:ext cx="754572" cy="369332"/>
          </a:xfrm>
          <a:prstGeom prst="rect">
            <a:avLst/>
          </a:prstGeom>
          <a:noFill/>
        </p:spPr>
        <p:txBody>
          <a:bodyPr wrap="square">
            <a:spAutoFit/>
          </a:bodyPr>
          <a:lstStyle/>
          <a:p>
            <a:r>
              <a:rPr lang="en-US" sz="1800" dirty="0">
                <a:solidFill>
                  <a:schemeClr val="bg1"/>
                </a:solidFill>
              </a:rPr>
              <a:t>1501</a:t>
            </a:r>
            <a:endParaRPr lang="en-US" dirty="0">
              <a:solidFill>
                <a:schemeClr val="bg1"/>
              </a:solidFill>
            </a:endParaRPr>
          </a:p>
        </p:txBody>
      </p:sp>
      <p:pic>
        <p:nvPicPr>
          <p:cNvPr id="58" name="Picture 28" descr="Smiley - Wikipedia">
            <a:extLst>
              <a:ext uri="{FF2B5EF4-FFF2-40B4-BE49-F238E27FC236}">
                <a16:creationId xmlns:a16="http://schemas.microsoft.com/office/drawing/2014/main" id="{3E5F447F-4B0D-74BB-CF33-D26E6BE673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06866" y="692231"/>
            <a:ext cx="508252" cy="5082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8" descr="Smiley - Wikipedia">
            <a:extLst>
              <a:ext uri="{FF2B5EF4-FFF2-40B4-BE49-F238E27FC236}">
                <a16:creationId xmlns:a16="http://schemas.microsoft.com/office/drawing/2014/main" id="{20F21192-F867-9ABA-CCA2-BE2F98E68E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5280" y="667798"/>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F0A71FC-F2DF-1AA5-82E8-4FCA5C0E5DA9}"/>
              </a:ext>
            </a:extLst>
          </p:cNvPr>
          <p:cNvGrpSpPr/>
          <p:nvPr/>
        </p:nvGrpSpPr>
        <p:grpSpPr>
          <a:xfrm>
            <a:off x="0" y="0"/>
            <a:ext cx="12192000" cy="451556"/>
            <a:chOff x="0" y="0"/>
            <a:chExt cx="12192000" cy="451556"/>
          </a:xfrm>
        </p:grpSpPr>
        <p:sp>
          <p:nvSpPr>
            <p:cNvPr id="7" name="Rectangle 6">
              <a:extLst>
                <a:ext uri="{FF2B5EF4-FFF2-40B4-BE49-F238E27FC236}">
                  <a16:creationId xmlns:a16="http://schemas.microsoft.com/office/drawing/2014/main" id="{BC279B9F-6775-CDEF-F2B8-0ADCDBCD4AC4}"/>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1" descr="Icon of gears">
              <a:extLst>
                <a:ext uri="{FF2B5EF4-FFF2-40B4-BE49-F238E27FC236}">
                  <a16:creationId xmlns:a16="http://schemas.microsoft.com/office/drawing/2014/main" id="{5087CC3C-28A9-77A2-74E3-22C02A3F31D1}"/>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9" name="TextBox 8">
              <a:extLst>
                <a:ext uri="{FF2B5EF4-FFF2-40B4-BE49-F238E27FC236}">
                  <a16:creationId xmlns:a16="http://schemas.microsoft.com/office/drawing/2014/main" id="{D59E6023-14D4-2E22-D416-CCC330F5F83D}"/>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
        <p:nvSpPr>
          <p:cNvPr id="3" name="TextBox 2">
            <a:extLst>
              <a:ext uri="{FF2B5EF4-FFF2-40B4-BE49-F238E27FC236}">
                <a16:creationId xmlns:a16="http://schemas.microsoft.com/office/drawing/2014/main" id="{6F768B77-144B-ECF6-4297-7BFA50716F37}"/>
              </a:ext>
            </a:extLst>
          </p:cNvPr>
          <p:cNvSpPr txBox="1"/>
          <p:nvPr/>
        </p:nvSpPr>
        <p:spPr>
          <a:xfrm>
            <a:off x="6443817" y="4317003"/>
            <a:ext cx="754572" cy="369332"/>
          </a:xfrm>
          <a:prstGeom prst="rect">
            <a:avLst/>
          </a:prstGeom>
          <a:noFill/>
        </p:spPr>
        <p:txBody>
          <a:bodyPr wrap="square">
            <a:spAutoFit/>
          </a:bodyPr>
          <a:lstStyle/>
          <a:p>
            <a:pPr algn="ctr"/>
            <a:r>
              <a:rPr lang="en-US" sz="1800" dirty="0">
                <a:solidFill>
                  <a:schemeClr val="bg1"/>
                </a:solidFill>
              </a:rPr>
              <a:t>1433</a:t>
            </a:r>
            <a:endParaRPr lang="en-US" dirty="0">
              <a:solidFill>
                <a:schemeClr val="bg1"/>
              </a:solidFill>
            </a:endParaRPr>
          </a:p>
        </p:txBody>
      </p:sp>
      <p:sp>
        <p:nvSpPr>
          <p:cNvPr id="4" name="TextBox 3">
            <a:extLst>
              <a:ext uri="{FF2B5EF4-FFF2-40B4-BE49-F238E27FC236}">
                <a16:creationId xmlns:a16="http://schemas.microsoft.com/office/drawing/2014/main" id="{AB067574-4D62-ADAB-BBC5-F1E4B1CBBC0D}"/>
              </a:ext>
            </a:extLst>
          </p:cNvPr>
          <p:cNvSpPr txBox="1"/>
          <p:nvPr/>
        </p:nvSpPr>
        <p:spPr>
          <a:xfrm>
            <a:off x="6406420" y="5688587"/>
            <a:ext cx="754572" cy="369332"/>
          </a:xfrm>
          <a:prstGeom prst="rect">
            <a:avLst/>
          </a:prstGeom>
          <a:noFill/>
        </p:spPr>
        <p:txBody>
          <a:bodyPr wrap="square">
            <a:spAutoFit/>
          </a:bodyPr>
          <a:lstStyle/>
          <a:p>
            <a:pPr algn="ctr"/>
            <a:r>
              <a:rPr lang="en-US" sz="1800" dirty="0">
                <a:solidFill>
                  <a:schemeClr val="bg1"/>
                </a:solidFill>
              </a:rPr>
              <a:t>1393</a:t>
            </a:r>
            <a:endParaRPr lang="en-US" dirty="0">
              <a:solidFill>
                <a:schemeClr val="bg1"/>
              </a:solidFill>
            </a:endParaRPr>
          </a:p>
        </p:txBody>
      </p:sp>
      <p:sp>
        <p:nvSpPr>
          <p:cNvPr id="5" name="TextBox 4">
            <a:extLst>
              <a:ext uri="{FF2B5EF4-FFF2-40B4-BE49-F238E27FC236}">
                <a16:creationId xmlns:a16="http://schemas.microsoft.com/office/drawing/2014/main" id="{0A6D81BD-0753-C8BA-C2EF-20A5DAE22AC2}"/>
              </a:ext>
            </a:extLst>
          </p:cNvPr>
          <p:cNvSpPr txBox="1"/>
          <p:nvPr/>
        </p:nvSpPr>
        <p:spPr>
          <a:xfrm>
            <a:off x="6429750" y="2940633"/>
            <a:ext cx="754572" cy="369332"/>
          </a:xfrm>
          <a:prstGeom prst="rect">
            <a:avLst/>
          </a:prstGeom>
          <a:noFill/>
        </p:spPr>
        <p:txBody>
          <a:bodyPr wrap="square">
            <a:spAutoFit/>
          </a:bodyPr>
          <a:lstStyle/>
          <a:p>
            <a:pPr algn="ctr"/>
            <a:r>
              <a:rPr lang="en-US" sz="1800" dirty="0">
                <a:solidFill>
                  <a:schemeClr val="bg1"/>
                </a:solidFill>
              </a:rPr>
              <a:t>1557</a:t>
            </a:r>
            <a:endParaRPr lang="en-US" dirty="0">
              <a:solidFill>
                <a:schemeClr val="bg1"/>
              </a:solidFill>
            </a:endParaRPr>
          </a:p>
        </p:txBody>
      </p:sp>
      <p:sp>
        <p:nvSpPr>
          <p:cNvPr id="13" name="TextBox 12">
            <a:extLst>
              <a:ext uri="{FF2B5EF4-FFF2-40B4-BE49-F238E27FC236}">
                <a16:creationId xmlns:a16="http://schemas.microsoft.com/office/drawing/2014/main" id="{20BE19E0-D3E8-C7E3-B71B-B4F2F8D92156}"/>
              </a:ext>
            </a:extLst>
          </p:cNvPr>
          <p:cNvSpPr txBox="1"/>
          <p:nvPr/>
        </p:nvSpPr>
        <p:spPr>
          <a:xfrm>
            <a:off x="8739004" y="2935820"/>
            <a:ext cx="754572" cy="369332"/>
          </a:xfrm>
          <a:prstGeom prst="rect">
            <a:avLst/>
          </a:prstGeom>
          <a:noFill/>
        </p:spPr>
        <p:txBody>
          <a:bodyPr wrap="square">
            <a:spAutoFit/>
          </a:bodyPr>
          <a:lstStyle/>
          <a:p>
            <a:pPr algn="ctr"/>
            <a:r>
              <a:rPr lang="en-US" sz="1800" dirty="0">
                <a:solidFill>
                  <a:schemeClr val="bg1"/>
                </a:solidFill>
              </a:rPr>
              <a:t>1541</a:t>
            </a:r>
            <a:endParaRPr lang="en-US" dirty="0">
              <a:solidFill>
                <a:schemeClr val="bg1"/>
              </a:solidFill>
            </a:endParaRPr>
          </a:p>
        </p:txBody>
      </p:sp>
      <p:sp>
        <p:nvSpPr>
          <p:cNvPr id="14" name="TextBox 13">
            <a:extLst>
              <a:ext uri="{FF2B5EF4-FFF2-40B4-BE49-F238E27FC236}">
                <a16:creationId xmlns:a16="http://schemas.microsoft.com/office/drawing/2014/main" id="{B5A2307D-2DD2-5157-4861-EE0948952DE4}"/>
              </a:ext>
            </a:extLst>
          </p:cNvPr>
          <p:cNvSpPr txBox="1"/>
          <p:nvPr/>
        </p:nvSpPr>
        <p:spPr>
          <a:xfrm>
            <a:off x="8706742" y="4312451"/>
            <a:ext cx="754572" cy="369332"/>
          </a:xfrm>
          <a:prstGeom prst="rect">
            <a:avLst/>
          </a:prstGeom>
          <a:noFill/>
        </p:spPr>
        <p:txBody>
          <a:bodyPr wrap="square">
            <a:spAutoFit/>
          </a:bodyPr>
          <a:lstStyle/>
          <a:p>
            <a:pPr algn="ctr"/>
            <a:r>
              <a:rPr lang="en-US" sz="1800" dirty="0">
                <a:solidFill>
                  <a:schemeClr val="bg1"/>
                </a:solidFill>
              </a:rPr>
              <a:t>1408</a:t>
            </a:r>
            <a:endParaRPr lang="en-US" dirty="0">
              <a:solidFill>
                <a:schemeClr val="bg1"/>
              </a:solidFill>
            </a:endParaRPr>
          </a:p>
        </p:txBody>
      </p:sp>
      <p:sp>
        <p:nvSpPr>
          <p:cNvPr id="15" name="TextBox 14">
            <a:extLst>
              <a:ext uri="{FF2B5EF4-FFF2-40B4-BE49-F238E27FC236}">
                <a16:creationId xmlns:a16="http://schemas.microsoft.com/office/drawing/2014/main" id="{D48BFBE3-8781-CF07-4E13-1EA7CBC75307}"/>
              </a:ext>
            </a:extLst>
          </p:cNvPr>
          <p:cNvSpPr txBox="1"/>
          <p:nvPr/>
        </p:nvSpPr>
        <p:spPr>
          <a:xfrm>
            <a:off x="5417616" y="2096720"/>
            <a:ext cx="1977605" cy="307777"/>
          </a:xfrm>
          <a:prstGeom prst="rect">
            <a:avLst/>
          </a:prstGeom>
          <a:noFill/>
        </p:spPr>
        <p:txBody>
          <a:bodyPr wrap="square">
            <a:spAutoFit/>
          </a:bodyPr>
          <a:lstStyle/>
          <a:p>
            <a:pPr algn="ctr"/>
            <a:r>
              <a:rPr lang="en-US" sz="1400" dirty="0">
                <a:solidFill>
                  <a:schemeClr val="accent6">
                    <a:lumMod val="50000"/>
                  </a:schemeClr>
                </a:solidFill>
              </a:rPr>
              <a:t>Logistic Regression</a:t>
            </a:r>
          </a:p>
        </p:txBody>
      </p:sp>
      <p:sp>
        <p:nvSpPr>
          <p:cNvPr id="16" name="TextBox 15">
            <a:extLst>
              <a:ext uri="{FF2B5EF4-FFF2-40B4-BE49-F238E27FC236}">
                <a16:creationId xmlns:a16="http://schemas.microsoft.com/office/drawing/2014/main" id="{B0206B6C-04BB-0E9F-9D44-D0CCB3B4FC58}"/>
              </a:ext>
            </a:extLst>
          </p:cNvPr>
          <p:cNvSpPr txBox="1"/>
          <p:nvPr/>
        </p:nvSpPr>
        <p:spPr>
          <a:xfrm>
            <a:off x="5417616" y="3490268"/>
            <a:ext cx="1977605" cy="307777"/>
          </a:xfrm>
          <a:prstGeom prst="rect">
            <a:avLst/>
          </a:prstGeom>
          <a:noFill/>
        </p:spPr>
        <p:txBody>
          <a:bodyPr wrap="square">
            <a:spAutoFit/>
          </a:bodyPr>
          <a:lstStyle/>
          <a:p>
            <a:pPr algn="ctr"/>
            <a:r>
              <a:rPr lang="en-US" sz="1400" dirty="0">
                <a:solidFill>
                  <a:schemeClr val="accent6">
                    <a:lumMod val="50000"/>
                  </a:schemeClr>
                </a:solidFill>
              </a:rPr>
              <a:t>KNeighbors Classifier</a:t>
            </a:r>
          </a:p>
        </p:txBody>
      </p:sp>
      <p:sp>
        <p:nvSpPr>
          <p:cNvPr id="17" name="TextBox 16">
            <a:extLst>
              <a:ext uri="{FF2B5EF4-FFF2-40B4-BE49-F238E27FC236}">
                <a16:creationId xmlns:a16="http://schemas.microsoft.com/office/drawing/2014/main" id="{471B8516-E0F2-0C29-DC37-F2831C0B28E3}"/>
              </a:ext>
            </a:extLst>
          </p:cNvPr>
          <p:cNvSpPr txBox="1"/>
          <p:nvPr/>
        </p:nvSpPr>
        <p:spPr>
          <a:xfrm>
            <a:off x="5393572" y="4898036"/>
            <a:ext cx="1977605" cy="307777"/>
          </a:xfrm>
          <a:prstGeom prst="rect">
            <a:avLst/>
          </a:prstGeom>
          <a:noFill/>
        </p:spPr>
        <p:txBody>
          <a:bodyPr wrap="square">
            <a:spAutoFit/>
          </a:bodyPr>
          <a:lstStyle/>
          <a:p>
            <a:pPr algn="ctr"/>
            <a:r>
              <a:rPr lang="en-US" sz="1400" dirty="0">
                <a:solidFill>
                  <a:schemeClr val="accent6">
                    <a:lumMod val="50000"/>
                  </a:schemeClr>
                </a:solidFill>
              </a:rPr>
              <a:t>Random Forest Classifier</a:t>
            </a:r>
          </a:p>
        </p:txBody>
      </p:sp>
      <p:sp>
        <p:nvSpPr>
          <p:cNvPr id="18" name="TextBox 17">
            <a:extLst>
              <a:ext uri="{FF2B5EF4-FFF2-40B4-BE49-F238E27FC236}">
                <a16:creationId xmlns:a16="http://schemas.microsoft.com/office/drawing/2014/main" id="{16EB1463-A020-17D5-867B-BAE930EF3EE7}"/>
              </a:ext>
            </a:extLst>
          </p:cNvPr>
          <p:cNvSpPr txBox="1"/>
          <p:nvPr/>
        </p:nvSpPr>
        <p:spPr>
          <a:xfrm>
            <a:off x="7664631" y="2115243"/>
            <a:ext cx="1977605" cy="307777"/>
          </a:xfrm>
          <a:prstGeom prst="rect">
            <a:avLst/>
          </a:prstGeom>
          <a:noFill/>
        </p:spPr>
        <p:txBody>
          <a:bodyPr wrap="square">
            <a:spAutoFit/>
          </a:bodyPr>
          <a:lstStyle/>
          <a:p>
            <a:pPr algn="ctr"/>
            <a:r>
              <a:rPr lang="en-US" sz="1400" dirty="0">
                <a:solidFill>
                  <a:schemeClr val="accent6">
                    <a:lumMod val="50000"/>
                  </a:schemeClr>
                </a:solidFill>
              </a:rPr>
              <a:t>Logistic Regression CV</a:t>
            </a:r>
          </a:p>
        </p:txBody>
      </p:sp>
      <p:sp>
        <p:nvSpPr>
          <p:cNvPr id="19" name="TextBox 18">
            <a:extLst>
              <a:ext uri="{FF2B5EF4-FFF2-40B4-BE49-F238E27FC236}">
                <a16:creationId xmlns:a16="http://schemas.microsoft.com/office/drawing/2014/main" id="{B8DEDBF2-33F2-521E-2A18-648FA791B5F1}"/>
              </a:ext>
            </a:extLst>
          </p:cNvPr>
          <p:cNvSpPr txBox="1"/>
          <p:nvPr/>
        </p:nvSpPr>
        <p:spPr>
          <a:xfrm>
            <a:off x="7754606" y="3476467"/>
            <a:ext cx="1977605" cy="307777"/>
          </a:xfrm>
          <a:prstGeom prst="rect">
            <a:avLst/>
          </a:prstGeom>
          <a:noFill/>
        </p:spPr>
        <p:txBody>
          <a:bodyPr wrap="square">
            <a:spAutoFit/>
          </a:bodyPr>
          <a:lstStyle/>
          <a:p>
            <a:pPr algn="ctr"/>
            <a:r>
              <a:rPr lang="en-US" sz="1400" dirty="0">
                <a:solidFill>
                  <a:schemeClr val="accent6">
                    <a:lumMod val="50000"/>
                  </a:schemeClr>
                </a:solidFill>
              </a:rPr>
              <a:t>NuSVC</a:t>
            </a:r>
          </a:p>
        </p:txBody>
      </p:sp>
      <p:sp>
        <p:nvSpPr>
          <p:cNvPr id="20" name="TextBox 19">
            <a:extLst>
              <a:ext uri="{FF2B5EF4-FFF2-40B4-BE49-F238E27FC236}">
                <a16:creationId xmlns:a16="http://schemas.microsoft.com/office/drawing/2014/main" id="{8290EC0B-3175-A515-DF73-BD6216B07717}"/>
              </a:ext>
            </a:extLst>
          </p:cNvPr>
          <p:cNvSpPr txBox="1"/>
          <p:nvPr/>
        </p:nvSpPr>
        <p:spPr>
          <a:xfrm>
            <a:off x="7717939" y="4887105"/>
            <a:ext cx="1977605" cy="307777"/>
          </a:xfrm>
          <a:prstGeom prst="rect">
            <a:avLst/>
          </a:prstGeom>
          <a:noFill/>
        </p:spPr>
        <p:txBody>
          <a:bodyPr wrap="square">
            <a:spAutoFit/>
          </a:bodyPr>
          <a:lstStyle/>
          <a:p>
            <a:pPr algn="ctr"/>
            <a:r>
              <a:rPr lang="en-US" sz="1400" dirty="0">
                <a:solidFill>
                  <a:schemeClr val="accent6">
                    <a:lumMod val="50000"/>
                  </a:schemeClr>
                </a:solidFill>
              </a:rPr>
              <a:t>Bagging Classifier</a:t>
            </a:r>
          </a:p>
        </p:txBody>
      </p:sp>
      <p:sp>
        <p:nvSpPr>
          <p:cNvPr id="21" name="TextBox 20">
            <a:extLst>
              <a:ext uri="{FF2B5EF4-FFF2-40B4-BE49-F238E27FC236}">
                <a16:creationId xmlns:a16="http://schemas.microsoft.com/office/drawing/2014/main" id="{98017F9D-86C5-ECCD-DB49-A039C9DE612B}"/>
              </a:ext>
            </a:extLst>
          </p:cNvPr>
          <p:cNvSpPr txBox="1"/>
          <p:nvPr/>
        </p:nvSpPr>
        <p:spPr>
          <a:xfrm>
            <a:off x="10088957" y="2078388"/>
            <a:ext cx="1658142" cy="369332"/>
          </a:xfrm>
          <a:prstGeom prst="rect">
            <a:avLst/>
          </a:prstGeom>
          <a:noFill/>
        </p:spPr>
        <p:txBody>
          <a:bodyPr wrap="square">
            <a:spAutoFit/>
          </a:bodyPr>
          <a:lstStyle/>
          <a:p>
            <a:pPr algn="ctr"/>
            <a:r>
              <a:rPr lang="en-US" sz="1800" dirty="0">
                <a:solidFill>
                  <a:schemeClr val="accent6">
                    <a:lumMod val="50000"/>
                  </a:schemeClr>
                </a:solidFill>
              </a:rPr>
              <a:t>Multinomial NB</a:t>
            </a:r>
            <a:endParaRPr lang="en-US" dirty="0">
              <a:solidFill>
                <a:schemeClr val="accent6">
                  <a:lumMod val="50000"/>
                </a:schemeClr>
              </a:solidFill>
            </a:endParaRPr>
          </a:p>
        </p:txBody>
      </p:sp>
      <p:sp>
        <p:nvSpPr>
          <p:cNvPr id="22" name="TextBox 21">
            <a:extLst>
              <a:ext uri="{FF2B5EF4-FFF2-40B4-BE49-F238E27FC236}">
                <a16:creationId xmlns:a16="http://schemas.microsoft.com/office/drawing/2014/main" id="{0D326D6F-16E0-53BA-D965-086575888862}"/>
              </a:ext>
            </a:extLst>
          </p:cNvPr>
          <p:cNvSpPr txBox="1"/>
          <p:nvPr/>
        </p:nvSpPr>
        <p:spPr>
          <a:xfrm>
            <a:off x="9942278" y="3475874"/>
            <a:ext cx="1977605" cy="307777"/>
          </a:xfrm>
          <a:prstGeom prst="rect">
            <a:avLst/>
          </a:prstGeom>
          <a:noFill/>
        </p:spPr>
        <p:txBody>
          <a:bodyPr wrap="square">
            <a:spAutoFit/>
          </a:bodyPr>
          <a:lstStyle/>
          <a:p>
            <a:pPr algn="ctr"/>
            <a:r>
              <a:rPr lang="en-US" sz="1400" dirty="0">
                <a:solidFill>
                  <a:schemeClr val="accent6">
                    <a:lumMod val="50000"/>
                  </a:schemeClr>
                </a:solidFill>
              </a:rPr>
              <a:t>Extra Trees Classifier</a:t>
            </a:r>
          </a:p>
        </p:txBody>
      </p:sp>
      <p:graphicFrame>
        <p:nvGraphicFramePr>
          <p:cNvPr id="23" name="Table 23">
            <a:extLst>
              <a:ext uri="{FF2B5EF4-FFF2-40B4-BE49-F238E27FC236}">
                <a16:creationId xmlns:a16="http://schemas.microsoft.com/office/drawing/2014/main" id="{AC84C4E7-17D8-A7AA-B7B9-32B4567B1CFC}"/>
              </a:ext>
            </a:extLst>
          </p:cNvPr>
          <p:cNvGraphicFramePr>
            <a:graphicFrameLocks noGrp="1"/>
          </p:cNvGraphicFramePr>
          <p:nvPr>
            <p:extLst>
              <p:ext uri="{D42A27DB-BD31-4B8C-83A1-F6EECF244321}">
                <p14:modId xmlns:p14="http://schemas.microsoft.com/office/powerpoint/2010/main" val="2693737377"/>
              </p:ext>
            </p:extLst>
          </p:nvPr>
        </p:nvGraphicFramePr>
        <p:xfrm>
          <a:off x="224010" y="2734322"/>
          <a:ext cx="4761326" cy="3244548"/>
        </p:xfrm>
        <a:graphic>
          <a:graphicData uri="http://schemas.openxmlformats.org/drawingml/2006/table">
            <a:tbl>
              <a:tblPr firstRow="1" bandRow="1">
                <a:tableStyleId>{5C22544A-7EE6-4342-B048-85BDC9FD1C3A}</a:tableStyleId>
              </a:tblPr>
              <a:tblGrid>
                <a:gridCol w="473364">
                  <a:extLst>
                    <a:ext uri="{9D8B030D-6E8A-4147-A177-3AD203B41FA5}">
                      <a16:colId xmlns:a16="http://schemas.microsoft.com/office/drawing/2014/main" val="1263748535"/>
                    </a:ext>
                  </a:extLst>
                </a:gridCol>
                <a:gridCol w="599904">
                  <a:extLst>
                    <a:ext uri="{9D8B030D-6E8A-4147-A177-3AD203B41FA5}">
                      <a16:colId xmlns:a16="http://schemas.microsoft.com/office/drawing/2014/main" val="1242929863"/>
                    </a:ext>
                  </a:extLst>
                </a:gridCol>
                <a:gridCol w="1788579">
                  <a:extLst>
                    <a:ext uri="{9D8B030D-6E8A-4147-A177-3AD203B41FA5}">
                      <a16:colId xmlns:a16="http://schemas.microsoft.com/office/drawing/2014/main" val="3488940323"/>
                    </a:ext>
                  </a:extLst>
                </a:gridCol>
                <a:gridCol w="1899479">
                  <a:extLst>
                    <a:ext uri="{9D8B030D-6E8A-4147-A177-3AD203B41FA5}">
                      <a16:colId xmlns:a16="http://schemas.microsoft.com/office/drawing/2014/main" val="3411579710"/>
                    </a:ext>
                  </a:extLst>
                </a:gridCol>
              </a:tblGrid>
              <a:tr h="1021881">
                <a:tc rowSpan="2">
                  <a:txBody>
                    <a:bodyPr/>
                    <a:lstStyle/>
                    <a:p>
                      <a:pPr algn="ctr"/>
                      <a:r>
                        <a:rPr lang="en-US" sz="1800" b="1" dirty="0">
                          <a:solidFill>
                            <a:schemeClr val="accent6">
                              <a:lumMod val="50000"/>
                            </a:schemeClr>
                          </a:solidFill>
                          <a:latin typeface="+mn-lt"/>
                        </a:rPr>
                        <a:t>True Class</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6">
                              <a:lumMod val="50000"/>
                            </a:schemeClr>
                          </a:solidFill>
                          <a:latin typeface="+mn-lt"/>
                        </a:rPr>
                        <a:t>Stay</a:t>
                      </a: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True Positives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1A1C"/>
                    </a:solidFill>
                  </a:tcPr>
                </a:tc>
                <a:tc>
                  <a:txBody>
                    <a:bodyPr/>
                    <a:lstStyle/>
                    <a:p>
                      <a:pPr algn="ctr"/>
                      <a:r>
                        <a:rPr lang="en-US" sz="1200" dirty="0">
                          <a:solidFill>
                            <a:schemeClr val="tx1"/>
                          </a:solidFill>
                        </a:rPr>
                        <a:t>False Positives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8D3C"/>
                    </a:solidFill>
                  </a:tcPr>
                </a:tc>
                <a:extLst>
                  <a:ext uri="{0D108BD9-81ED-4DB2-BD59-A6C34878D82A}">
                    <a16:rowId xmlns:a16="http://schemas.microsoft.com/office/drawing/2014/main" val="2632777386"/>
                  </a:ext>
                </a:extLst>
              </a:tr>
              <a:tr h="1058121">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accent6">
                              <a:lumMod val="50000"/>
                            </a:schemeClr>
                          </a:solidFill>
                          <a:latin typeface="+mn-lt"/>
                        </a:rPr>
                        <a:t>GO</a:t>
                      </a:r>
                    </a:p>
                  </a:txBody>
                  <a:tcPr vert="vert27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t>False Negatives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976"/>
                    </a:solidFill>
                  </a:tcPr>
                </a:tc>
                <a:tc>
                  <a:txBody>
                    <a:bodyPr/>
                    <a:lstStyle/>
                    <a:p>
                      <a:pPr algn="ctr"/>
                      <a:r>
                        <a:rPr lang="en-US" sz="2000" b="1" dirty="0">
                          <a:solidFill>
                            <a:schemeClr val="bg1"/>
                          </a:solidFill>
                        </a:rPr>
                        <a:t>True Negatives</a:t>
                      </a:r>
                      <a:endParaRPr lang="en-US" sz="18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00326"/>
                    </a:solidFill>
                  </a:tcPr>
                </a:tc>
                <a:extLst>
                  <a:ext uri="{0D108BD9-81ED-4DB2-BD59-A6C34878D82A}">
                    <a16:rowId xmlns:a16="http://schemas.microsoft.com/office/drawing/2014/main" val="367597478"/>
                  </a:ext>
                </a:extLst>
              </a:tr>
              <a:tr h="653606">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6">
                              <a:lumMod val="50000"/>
                            </a:schemeClr>
                          </a:solidFill>
                          <a:latin typeface="+mn-lt"/>
                        </a:rPr>
                        <a:t>Stay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6">
                              <a:lumMod val="50000"/>
                            </a:schemeClr>
                          </a:solidFill>
                          <a:latin typeface="+mn-lt"/>
                        </a:rPr>
                        <a:t>GO</a:t>
                      </a:r>
                      <a:endParaRPr lang="en-US" sz="1200" b="1" dirty="0">
                        <a:solidFill>
                          <a:schemeClr val="accent6">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510827"/>
                  </a:ext>
                </a:extLst>
              </a:tr>
              <a:tr h="5109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6">
                              <a:lumMod val="50000"/>
                            </a:schemeClr>
                          </a:solidFill>
                          <a:latin typeface="+mn-lt"/>
                        </a:rPr>
                        <a:t>                        Predicted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lumMod val="50000"/>
                            </a:schemeClr>
                          </a:solidFill>
                          <a:latin typeface="+mn-lt"/>
                        </a:rPr>
                        <a:t>Predicted Class</a:t>
                      </a:r>
                    </a:p>
                    <a:p>
                      <a:pPr algn="ctr"/>
                      <a:endParaRPr lang="en-US" sz="1200" b="1" dirty="0">
                        <a:solidFill>
                          <a:schemeClr val="accent6">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6801098"/>
                  </a:ext>
                </a:extLst>
              </a:tr>
            </a:tbl>
          </a:graphicData>
        </a:graphic>
      </p:graphicFrame>
      <p:sp>
        <p:nvSpPr>
          <p:cNvPr id="26" name="Oval 25">
            <a:extLst>
              <a:ext uri="{FF2B5EF4-FFF2-40B4-BE49-F238E27FC236}">
                <a16:creationId xmlns:a16="http://schemas.microsoft.com/office/drawing/2014/main" id="{B8953F0A-79B6-67FD-FA15-7A46B2F38CCB}"/>
              </a:ext>
            </a:extLst>
          </p:cNvPr>
          <p:cNvSpPr/>
          <p:nvPr/>
        </p:nvSpPr>
        <p:spPr>
          <a:xfrm>
            <a:off x="3090248" y="3807435"/>
            <a:ext cx="2013351" cy="1592884"/>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1160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A75512-79BE-62A6-25A1-D14F4C2FC2A0}"/>
              </a:ext>
            </a:extLst>
          </p:cNvPr>
          <p:cNvSpPr txBox="1"/>
          <p:nvPr/>
        </p:nvSpPr>
        <p:spPr>
          <a:xfrm>
            <a:off x="5757970" y="4011094"/>
            <a:ext cx="6096000" cy="2031325"/>
          </a:xfrm>
          <a:prstGeom prst="rect">
            <a:avLst/>
          </a:prstGeom>
          <a:noFill/>
        </p:spPr>
        <p:txBody>
          <a:bodyPr wrap="square">
            <a:spAutoFit/>
          </a:bodyPr>
          <a:lstStyle/>
          <a:p>
            <a:pPr algn="ctr"/>
            <a:br>
              <a:rPr lang="en-US" b="0" i="0" dirty="0">
                <a:solidFill>
                  <a:srgbClr val="202124"/>
                </a:solidFill>
                <a:effectLst/>
                <a:latin typeface="arial" panose="020B0604020202020204" pitchFamily="34" charset="0"/>
              </a:rPr>
            </a:br>
            <a:endParaRPr lang="en-US" b="0" i="0" dirty="0">
              <a:solidFill>
                <a:srgbClr val="202124"/>
              </a:solidFill>
              <a:effectLst/>
              <a:latin typeface="arial" panose="020B0604020202020204" pitchFamily="34" charset="0"/>
            </a:endParaRPr>
          </a:p>
          <a:p>
            <a:pPr algn="ctr"/>
            <a:r>
              <a:rPr lang="en-US" b="0" i="0" dirty="0">
                <a:solidFill>
                  <a:srgbClr val="202124"/>
                </a:solidFill>
                <a:effectLst/>
                <a:latin typeface="arial" panose="020B0604020202020204" pitchFamily="34" charset="0"/>
              </a:rPr>
              <a:t>SVC, or Support Vector Classifier, is </a:t>
            </a:r>
            <a:r>
              <a:rPr lang="en-US" b="1" i="0" dirty="0">
                <a:solidFill>
                  <a:srgbClr val="202124"/>
                </a:solidFill>
                <a:effectLst/>
                <a:latin typeface="arial" panose="020B0604020202020204" pitchFamily="34" charset="0"/>
              </a:rPr>
              <a:t>a supervised machine learning algorithm typically used for classification tasks</a:t>
            </a:r>
            <a:r>
              <a:rPr lang="en-US" b="0" i="0" dirty="0">
                <a:solidFill>
                  <a:srgbClr val="202124"/>
                </a:solidFill>
                <a:effectLst/>
                <a:latin typeface="arial" panose="020B0604020202020204" pitchFamily="34" charset="0"/>
              </a:rPr>
              <a:t>. SVC works by mapping data points to a high-dimensional space and then finding the optimal hyperplane that divides the data into two classes.</a:t>
            </a:r>
          </a:p>
        </p:txBody>
      </p:sp>
      <p:pic>
        <p:nvPicPr>
          <p:cNvPr id="5" name="Picture 6">
            <a:extLst>
              <a:ext uri="{FF2B5EF4-FFF2-40B4-BE49-F238E27FC236}">
                <a16:creationId xmlns:a16="http://schemas.microsoft.com/office/drawing/2014/main" id="{B0686C3C-FD8E-2DA2-45F2-643D71B9B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159" y="2131650"/>
            <a:ext cx="2528619" cy="16826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2B256B-7E2C-9BDE-8D42-84996D360A0B}"/>
              </a:ext>
            </a:extLst>
          </p:cNvPr>
          <p:cNvSpPr txBox="1"/>
          <p:nvPr/>
        </p:nvSpPr>
        <p:spPr>
          <a:xfrm>
            <a:off x="3835666" y="1723473"/>
            <a:ext cx="1277343"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9" name="TextBox 8">
            <a:extLst>
              <a:ext uri="{FF2B5EF4-FFF2-40B4-BE49-F238E27FC236}">
                <a16:creationId xmlns:a16="http://schemas.microsoft.com/office/drawing/2014/main" id="{D0E42230-C0B0-9EA8-19E6-47D4E921F6A7}"/>
              </a:ext>
            </a:extLst>
          </p:cNvPr>
          <p:cNvSpPr txBox="1"/>
          <p:nvPr/>
        </p:nvSpPr>
        <p:spPr>
          <a:xfrm>
            <a:off x="7223355" y="1694358"/>
            <a:ext cx="1277343" cy="369332"/>
          </a:xfrm>
          <a:prstGeom prst="rect">
            <a:avLst/>
          </a:prstGeom>
          <a:noFill/>
        </p:spPr>
        <p:txBody>
          <a:bodyPr wrap="square">
            <a:spAutoFit/>
          </a:bodyPr>
          <a:lstStyle/>
          <a:p>
            <a:r>
              <a:rPr lang="en-US" sz="1800" dirty="0">
                <a:solidFill>
                  <a:schemeClr val="accent6">
                    <a:lumMod val="50000"/>
                  </a:schemeClr>
                </a:solidFill>
              </a:rPr>
              <a:t>SVC</a:t>
            </a:r>
            <a:endParaRPr lang="en-US" dirty="0">
              <a:solidFill>
                <a:schemeClr val="accent6">
                  <a:lumMod val="50000"/>
                </a:schemeClr>
              </a:solidFill>
            </a:endParaRPr>
          </a:p>
        </p:txBody>
      </p:sp>
      <p:sp>
        <p:nvSpPr>
          <p:cNvPr id="10" name="TextBox 9">
            <a:extLst>
              <a:ext uri="{FF2B5EF4-FFF2-40B4-BE49-F238E27FC236}">
                <a16:creationId xmlns:a16="http://schemas.microsoft.com/office/drawing/2014/main" id="{D22BF9E2-455B-DB47-C7E9-1C1D5E2F7CBA}"/>
              </a:ext>
            </a:extLst>
          </p:cNvPr>
          <p:cNvSpPr txBox="1"/>
          <p:nvPr/>
        </p:nvSpPr>
        <p:spPr>
          <a:xfrm>
            <a:off x="7554283" y="3067057"/>
            <a:ext cx="1381422" cy="660602"/>
          </a:xfrm>
          <a:prstGeom prst="rect">
            <a:avLst/>
          </a:prstGeom>
          <a:noFill/>
        </p:spPr>
        <p:txBody>
          <a:bodyPr wrap="square">
            <a:spAutoFit/>
          </a:bodyPr>
          <a:lstStyle/>
          <a:p>
            <a:r>
              <a:rPr lang="en-US" sz="1800" dirty="0">
                <a:solidFill>
                  <a:schemeClr val="bg1"/>
                </a:solidFill>
              </a:rPr>
              <a:t>1660</a:t>
            </a:r>
            <a:endParaRPr lang="en-US" dirty="0">
              <a:solidFill>
                <a:schemeClr val="bg1"/>
              </a:solidFill>
            </a:endParaRPr>
          </a:p>
        </p:txBody>
      </p:sp>
      <p:sp>
        <p:nvSpPr>
          <p:cNvPr id="12" name="Title 1">
            <a:extLst>
              <a:ext uri="{FF2B5EF4-FFF2-40B4-BE49-F238E27FC236}">
                <a16:creationId xmlns:a16="http://schemas.microsoft.com/office/drawing/2014/main" id="{955603EF-CB9E-B1A7-F0BB-91A377B8D0D1}"/>
              </a:ext>
            </a:extLst>
          </p:cNvPr>
          <p:cNvSpPr>
            <a:spLocks noGrp="1"/>
          </p:cNvSpPr>
          <p:nvPr>
            <p:ph type="title"/>
          </p:nvPr>
        </p:nvSpPr>
        <p:spPr>
          <a:xfrm>
            <a:off x="369419" y="418741"/>
            <a:ext cx="7875575" cy="1325563"/>
          </a:xfrm>
        </p:spPr>
        <p:txBody>
          <a:bodyPr>
            <a:normAutofit/>
          </a:bodyPr>
          <a:lstStyle/>
          <a:p>
            <a:pPr algn="ctr"/>
            <a:r>
              <a:rPr lang="en-US" sz="3200" dirty="0">
                <a:solidFill>
                  <a:schemeClr val="accent6">
                    <a:lumMod val="50000"/>
                  </a:schemeClr>
                </a:solidFill>
              </a:rPr>
              <a:t>Two models performed strongest: </a:t>
            </a:r>
            <a:br>
              <a:rPr lang="en-US" sz="3200" dirty="0">
                <a:solidFill>
                  <a:schemeClr val="accent6">
                    <a:lumMod val="50000"/>
                  </a:schemeClr>
                </a:solidFill>
              </a:rPr>
            </a:br>
            <a:r>
              <a:rPr lang="en-US" sz="3200" dirty="0">
                <a:solidFill>
                  <a:schemeClr val="accent6">
                    <a:lumMod val="50000"/>
                  </a:schemeClr>
                </a:solidFill>
              </a:rPr>
              <a:t>Linear SVC and SVC</a:t>
            </a:r>
          </a:p>
        </p:txBody>
      </p:sp>
      <p:grpSp>
        <p:nvGrpSpPr>
          <p:cNvPr id="28" name="Group 27">
            <a:extLst>
              <a:ext uri="{FF2B5EF4-FFF2-40B4-BE49-F238E27FC236}">
                <a16:creationId xmlns:a16="http://schemas.microsoft.com/office/drawing/2014/main" id="{CA171342-3453-F225-A575-5EB58FE5738D}"/>
              </a:ext>
            </a:extLst>
          </p:cNvPr>
          <p:cNvGrpSpPr/>
          <p:nvPr/>
        </p:nvGrpSpPr>
        <p:grpSpPr>
          <a:xfrm>
            <a:off x="3301239" y="2234764"/>
            <a:ext cx="2007604" cy="3256350"/>
            <a:chOff x="3044761" y="1808548"/>
            <a:chExt cx="2381999" cy="3975303"/>
          </a:xfrm>
        </p:grpSpPr>
        <p:pic>
          <p:nvPicPr>
            <p:cNvPr id="6" name="Picture 26">
              <a:extLst>
                <a:ext uri="{FF2B5EF4-FFF2-40B4-BE49-F238E27FC236}">
                  <a16:creationId xmlns:a16="http://schemas.microsoft.com/office/drawing/2014/main" id="{4259757A-5849-FF50-47B9-CFBECFCA9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761" y="4148319"/>
              <a:ext cx="2381999" cy="1635532"/>
            </a:xfrm>
            <a:prstGeom prst="rect">
              <a:avLst/>
            </a:prstGeom>
            <a:solidFill>
              <a:schemeClr val="accent2"/>
            </a:solidFill>
          </p:spPr>
        </p:pic>
        <p:pic>
          <p:nvPicPr>
            <p:cNvPr id="7" name="Picture 6">
              <a:extLst>
                <a:ext uri="{FF2B5EF4-FFF2-40B4-BE49-F238E27FC236}">
                  <a16:creationId xmlns:a16="http://schemas.microsoft.com/office/drawing/2014/main" id="{2081BCAC-C560-F588-815E-F59DEB024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019" y="1808548"/>
              <a:ext cx="2063487" cy="22897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926BE1-6B26-6928-2B3D-A2A521B337E9}"/>
                </a:ext>
              </a:extLst>
            </p:cNvPr>
            <p:cNvSpPr txBox="1"/>
            <p:nvPr/>
          </p:nvSpPr>
          <p:spPr>
            <a:xfrm>
              <a:off x="3343710" y="4884054"/>
              <a:ext cx="1923796" cy="369332"/>
            </a:xfrm>
            <a:prstGeom prst="rect">
              <a:avLst/>
            </a:prstGeom>
            <a:noFill/>
          </p:spPr>
          <p:txBody>
            <a:bodyPr wrap="none" rtlCol="0">
              <a:spAutoFit/>
            </a:bodyPr>
            <a:lstStyle/>
            <a:p>
              <a:r>
                <a:rPr lang="en-US" b="1" dirty="0">
                  <a:solidFill>
                    <a:srgbClr val="C00000"/>
                  </a:solidFill>
                  <a:highlight>
                    <a:srgbClr val="FFFFFF"/>
                  </a:highlight>
                </a:rPr>
                <a:t>Mean score=0.686</a:t>
              </a:r>
            </a:p>
          </p:txBody>
        </p:sp>
      </p:grpSp>
      <p:sp>
        <p:nvSpPr>
          <p:cNvPr id="15" name="Rectangle 14">
            <a:extLst>
              <a:ext uri="{FF2B5EF4-FFF2-40B4-BE49-F238E27FC236}">
                <a16:creationId xmlns:a16="http://schemas.microsoft.com/office/drawing/2014/main" id="{0439AC7B-D6F2-A974-A7BA-FF668E776CF9}"/>
              </a:ext>
            </a:extLst>
          </p:cNvPr>
          <p:cNvSpPr/>
          <p:nvPr/>
        </p:nvSpPr>
        <p:spPr>
          <a:xfrm>
            <a:off x="-25017" y="6437598"/>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8" descr="Smiley - Wikipedia">
            <a:extLst>
              <a:ext uri="{FF2B5EF4-FFF2-40B4-BE49-F238E27FC236}">
                <a16:creationId xmlns:a16="http://schemas.microsoft.com/office/drawing/2014/main" id="{19E0B502-E36F-366F-E7A0-9299D4957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705" y="582371"/>
            <a:ext cx="508252" cy="50825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00C59C37-AFF1-2AD8-EFF7-0E574C53B7A2}"/>
              </a:ext>
            </a:extLst>
          </p:cNvPr>
          <p:cNvGrpSpPr/>
          <p:nvPr/>
        </p:nvGrpSpPr>
        <p:grpSpPr>
          <a:xfrm>
            <a:off x="9017864" y="1657870"/>
            <a:ext cx="2490474" cy="2212922"/>
            <a:chOff x="9092957" y="1785665"/>
            <a:chExt cx="1828800" cy="1556131"/>
          </a:xfrm>
        </p:grpSpPr>
        <p:pic>
          <p:nvPicPr>
            <p:cNvPr id="18" name="Picture 10">
              <a:extLst>
                <a:ext uri="{FF2B5EF4-FFF2-40B4-BE49-F238E27FC236}">
                  <a16:creationId xmlns:a16="http://schemas.microsoft.com/office/drawing/2014/main" id="{597980B0-FF5E-849D-5811-A70AF5577E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2957" y="2096160"/>
              <a:ext cx="1828800" cy="12456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E8FD8E9-6DF1-B7DD-3833-8846AD642BD4}"/>
                </a:ext>
              </a:extLst>
            </p:cNvPr>
            <p:cNvSpPr txBox="1"/>
            <p:nvPr/>
          </p:nvSpPr>
          <p:spPr>
            <a:xfrm>
              <a:off x="9316851" y="1785665"/>
              <a:ext cx="1585178" cy="259715"/>
            </a:xfrm>
            <a:prstGeom prst="rect">
              <a:avLst/>
            </a:prstGeom>
            <a:noFill/>
          </p:spPr>
          <p:txBody>
            <a:bodyPr wrap="square">
              <a:spAutoFit/>
            </a:bodyPr>
            <a:lstStyle/>
            <a:p>
              <a:r>
                <a:rPr lang="en-US" sz="1800" dirty="0">
                  <a:solidFill>
                    <a:schemeClr val="accent6">
                      <a:lumMod val="50000"/>
                    </a:schemeClr>
                  </a:solidFill>
                </a:rPr>
                <a:t>Linear SVC</a:t>
              </a:r>
              <a:endParaRPr lang="en-US" dirty="0">
                <a:solidFill>
                  <a:schemeClr val="accent6">
                    <a:lumMod val="50000"/>
                  </a:schemeClr>
                </a:solidFill>
              </a:endParaRPr>
            </a:p>
          </p:txBody>
        </p:sp>
        <p:sp>
          <p:nvSpPr>
            <p:cNvPr id="20" name="TextBox 19">
              <a:extLst>
                <a:ext uri="{FF2B5EF4-FFF2-40B4-BE49-F238E27FC236}">
                  <a16:creationId xmlns:a16="http://schemas.microsoft.com/office/drawing/2014/main" id="{E2B1C649-9696-7143-835E-0B5FC97B0F2F}"/>
                </a:ext>
              </a:extLst>
            </p:cNvPr>
            <p:cNvSpPr txBox="1"/>
            <p:nvPr/>
          </p:nvSpPr>
          <p:spPr>
            <a:xfrm>
              <a:off x="10167185" y="2741875"/>
              <a:ext cx="754572" cy="369332"/>
            </a:xfrm>
            <a:prstGeom prst="rect">
              <a:avLst/>
            </a:prstGeom>
            <a:noFill/>
          </p:spPr>
          <p:txBody>
            <a:bodyPr wrap="square">
              <a:spAutoFit/>
            </a:bodyPr>
            <a:lstStyle/>
            <a:p>
              <a:r>
                <a:rPr lang="en-US" sz="1800" dirty="0">
                  <a:solidFill>
                    <a:schemeClr val="bg1"/>
                  </a:solidFill>
                </a:rPr>
                <a:t>1567</a:t>
              </a:r>
              <a:endParaRPr lang="en-US" dirty="0">
                <a:solidFill>
                  <a:schemeClr val="bg1"/>
                </a:solidFill>
              </a:endParaRPr>
            </a:p>
          </p:txBody>
        </p:sp>
      </p:grpSp>
      <p:grpSp>
        <p:nvGrpSpPr>
          <p:cNvPr id="23" name="Group 22">
            <a:extLst>
              <a:ext uri="{FF2B5EF4-FFF2-40B4-BE49-F238E27FC236}">
                <a16:creationId xmlns:a16="http://schemas.microsoft.com/office/drawing/2014/main" id="{722CC7F7-C46B-6EB3-7A3B-B83AC0F1F6D3}"/>
              </a:ext>
            </a:extLst>
          </p:cNvPr>
          <p:cNvGrpSpPr/>
          <p:nvPr/>
        </p:nvGrpSpPr>
        <p:grpSpPr>
          <a:xfrm>
            <a:off x="918776" y="2337156"/>
            <a:ext cx="1991767" cy="3067271"/>
            <a:chOff x="9168422" y="3918017"/>
            <a:chExt cx="1350308" cy="2228950"/>
          </a:xfrm>
        </p:grpSpPr>
        <p:pic>
          <p:nvPicPr>
            <p:cNvPr id="24" name="Picture 30">
              <a:extLst>
                <a:ext uri="{FF2B5EF4-FFF2-40B4-BE49-F238E27FC236}">
                  <a16:creationId xmlns:a16="http://schemas.microsoft.com/office/drawing/2014/main" id="{234C64F0-5826-6E1C-8BF5-779C91FB4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8422" y="5232567"/>
              <a:ext cx="1301115" cy="914400"/>
            </a:xfrm>
            <a:prstGeom prst="rect">
              <a:avLst/>
            </a:prstGeom>
            <a:solidFill>
              <a:schemeClr val="accent2"/>
            </a:solidFill>
          </p:spPr>
        </p:pic>
        <p:pic>
          <p:nvPicPr>
            <p:cNvPr id="25" name="Picture 10">
              <a:extLst>
                <a:ext uri="{FF2B5EF4-FFF2-40B4-BE49-F238E27FC236}">
                  <a16:creationId xmlns:a16="http://schemas.microsoft.com/office/drawing/2014/main" id="{2610927E-7274-FD49-3D7A-48DC150C6A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2336" y="3918017"/>
              <a:ext cx="1160735" cy="12801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974D832-76B0-6AF9-1C5F-A8C264D62E2F}"/>
                </a:ext>
              </a:extLst>
            </p:cNvPr>
            <p:cNvSpPr txBox="1"/>
            <p:nvPr/>
          </p:nvSpPr>
          <p:spPr>
            <a:xfrm>
              <a:off x="9214502" y="5650076"/>
              <a:ext cx="1304228" cy="268389"/>
            </a:xfrm>
            <a:prstGeom prst="rect">
              <a:avLst/>
            </a:prstGeom>
            <a:noFill/>
          </p:spPr>
          <p:txBody>
            <a:bodyPr wrap="none" rtlCol="0">
              <a:spAutoFit/>
            </a:bodyPr>
            <a:lstStyle/>
            <a:p>
              <a:r>
                <a:rPr lang="en-US" b="1" dirty="0">
                  <a:solidFill>
                    <a:srgbClr val="C00000"/>
                  </a:solidFill>
                  <a:highlight>
                    <a:srgbClr val="FFFFFF"/>
                  </a:highlight>
                </a:rPr>
                <a:t>Mean score=0.662</a:t>
              </a:r>
            </a:p>
          </p:txBody>
        </p:sp>
      </p:grpSp>
      <p:sp>
        <p:nvSpPr>
          <p:cNvPr id="29" name="TextBox 28">
            <a:extLst>
              <a:ext uri="{FF2B5EF4-FFF2-40B4-BE49-F238E27FC236}">
                <a16:creationId xmlns:a16="http://schemas.microsoft.com/office/drawing/2014/main" id="{EE028C65-39EB-5586-C9F5-A036E3ED6E6B}"/>
              </a:ext>
            </a:extLst>
          </p:cNvPr>
          <p:cNvSpPr txBox="1"/>
          <p:nvPr/>
        </p:nvSpPr>
        <p:spPr>
          <a:xfrm>
            <a:off x="1137788" y="1723473"/>
            <a:ext cx="1175063" cy="369332"/>
          </a:xfrm>
          <a:prstGeom prst="rect">
            <a:avLst/>
          </a:prstGeom>
          <a:noFill/>
        </p:spPr>
        <p:txBody>
          <a:bodyPr wrap="square">
            <a:spAutoFit/>
          </a:bodyPr>
          <a:lstStyle/>
          <a:p>
            <a:r>
              <a:rPr lang="en-US" sz="1800" dirty="0">
                <a:solidFill>
                  <a:schemeClr val="accent6">
                    <a:lumMod val="50000"/>
                  </a:schemeClr>
                </a:solidFill>
              </a:rPr>
              <a:t>Linear SVC</a:t>
            </a:r>
            <a:endParaRPr lang="en-US" dirty="0">
              <a:solidFill>
                <a:schemeClr val="accent6">
                  <a:lumMod val="50000"/>
                </a:schemeClr>
              </a:solidFill>
            </a:endParaRPr>
          </a:p>
        </p:txBody>
      </p:sp>
      <p:grpSp>
        <p:nvGrpSpPr>
          <p:cNvPr id="27" name="Group 26">
            <a:extLst>
              <a:ext uri="{FF2B5EF4-FFF2-40B4-BE49-F238E27FC236}">
                <a16:creationId xmlns:a16="http://schemas.microsoft.com/office/drawing/2014/main" id="{E8C2C9EA-DD95-98A6-D881-E505A9EF4F5F}"/>
              </a:ext>
            </a:extLst>
          </p:cNvPr>
          <p:cNvGrpSpPr/>
          <p:nvPr/>
        </p:nvGrpSpPr>
        <p:grpSpPr>
          <a:xfrm>
            <a:off x="0" y="0"/>
            <a:ext cx="12192000" cy="451556"/>
            <a:chOff x="0" y="0"/>
            <a:chExt cx="12192000" cy="451556"/>
          </a:xfrm>
        </p:grpSpPr>
        <p:sp>
          <p:nvSpPr>
            <p:cNvPr id="30" name="Rectangle 29">
              <a:extLst>
                <a:ext uri="{FF2B5EF4-FFF2-40B4-BE49-F238E27FC236}">
                  <a16:creationId xmlns:a16="http://schemas.microsoft.com/office/drawing/2014/main" id="{A392A034-66BF-0181-E441-74D92A426950}"/>
                </a:ext>
              </a:extLst>
            </p:cNvPr>
            <p:cNvSpPr/>
            <p:nvPr/>
          </p:nvSpPr>
          <p:spPr>
            <a:xfrm>
              <a:off x="0" y="0"/>
              <a:ext cx="12192000" cy="451556"/>
            </a:xfrm>
            <a:prstGeom prst="rect">
              <a:avLst/>
            </a:prstGeom>
            <a:solidFill>
              <a:srgbClr val="F78D7C"/>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71" descr="Icon of gears">
              <a:extLst>
                <a:ext uri="{FF2B5EF4-FFF2-40B4-BE49-F238E27FC236}">
                  <a16:creationId xmlns:a16="http://schemas.microsoft.com/office/drawing/2014/main" id="{7979F63C-EFF7-5548-BB35-1EEB1EB242D3}"/>
                </a:ext>
              </a:extLst>
            </p:cNvPr>
            <p:cNvSpPr>
              <a:spLocks noEditPoints="1"/>
            </p:cNvSpPr>
            <p:nvPr/>
          </p:nvSpPr>
          <p:spPr bwMode="auto">
            <a:xfrm>
              <a:off x="193010" y="36133"/>
              <a:ext cx="452181" cy="379290"/>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2" name="TextBox 31">
              <a:extLst>
                <a:ext uri="{FF2B5EF4-FFF2-40B4-BE49-F238E27FC236}">
                  <a16:creationId xmlns:a16="http://schemas.microsoft.com/office/drawing/2014/main" id="{2765662A-A35D-12EA-6371-AD5800BC78CA}"/>
                </a:ext>
              </a:extLst>
            </p:cNvPr>
            <p:cNvSpPr txBox="1"/>
            <p:nvPr/>
          </p:nvSpPr>
          <p:spPr>
            <a:xfrm>
              <a:off x="737842" y="16510"/>
              <a:ext cx="4806176" cy="400110"/>
            </a:xfrm>
            <a:prstGeom prst="rect">
              <a:avLst/>
            </a:prstGeom>
            <a:noFill/>
          </p:spPr>
          <p:txBody>
            <a:bodyPr wrap="square" rtlCol="0">
              <a:spAutoFit/>
            </a:bodyPr>
            <a:lstStyle/>
            <a:p>
              <a:r>
                <a:rPr lang="en-US" sz="2000" dirty="0">
                  <a:solidFill>
                    <a:schemeClr val="accent6">
                      <a:lumMod val="50000"/>
                    </a:schemeClr>
                  </a:solidFill>
                  <a:latin typeface="+mj-lt"/>
                </a:rPr>
                <a:t>Modeling and Feature Selection</a:t>
              </a:r>
            </a:p>
          </p:txBody>
        </p:sp>
      </p:grpSp>
    </p:spTree>
    <p:extLst>
      <p:ext uri="{BB962C8B-B14F-4D97-AF65-F5344CB8AC3E}">
        <p14:creationId xmlns:p14="http://schemas.microsoft.com/office/powerpoint/2010/main" val="2043572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Reporting and Visualization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4118125"/>
            <a:ext cx="12192000" cy="2739875"/>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0B54069-6BF3-E963-9CA9-23E97E2190B5}"/>
              </a:ext>
            </a:extLst>
          </p:cNvPr>
          <p:cNvSpPr txBox="1"/>
          <p:nvPr/>
        </p:nvSpPr>
        <p:spPr>
          <a:xfrm>
            <a:off x="3010307" y="5195674"/>
            <a:ext cx="6171385" cy="584775"/>
          </a:xfrm>
          <a:prstGeom prst="rect">
            <a:avLst/>
          </a:prstGeom>
          <a:noFill/>
        </p:spPr>
        <p:txBody>
          <a:bodyPr wrap="square">
            <a:spAutoFit/>
          </a:bodyPr>
          <a:lstStyle/>
          <a:p>
            <a:pPr algn="ctr"/>
            <a:r>
              <a:rPr lang="en-US" sz="3200" dirty="0">
                <a:solidFill>
                  <a:srgbClr val="C00000"/>
                </a:solidFill>
                <a:latin typeface="+mj-lt"/>
              </a:rPr>
              <a:t>Linear SVC as Our Ideal Model</a:t>
            </a:r>
          </a:p>
        </p:txBody>
      </p:sp>
      <p:sp>
        <p:nvSpPr>
          <p:cNvPr id="11" name="Freeform 5" descr="Icon of puzzle piece">
            <a:extLst>
              <a:ext uri="{FF2B5EF4-FFF2-40B4-BE49-F238E27FC236}">
                <a16:creationId xmlns:a16="http://schemas.microsoft.com/office/drawing/2014/main" id="{0E049154-040C-EC0A-55F2-B6A5E08C37B4}"/>
              </a:ext>
            </a:extLst>
          </p:cNvPr>
          <p:cNvSpPr>
            <a:spLocks/>
          </p:cNvSpPr>
          <p:nvPr/>
        </p:nvSpPr>
        <p:spPr bwMode="auto">
          <a:xfrm rot="2700000">
            <a:off x="861769" y="799513"/>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Tree>
    <p:extLst>
      <p:ext uri="{BB962C8B-B14F-4D97-AF65-F5344CB8AC3E}">
        <p14:creationId xmlns:p14="http://schemas.microsoft.com/office/powerpoint/2010/main" val="231465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352079F-A985-E01A-AF78-1215A9F9A6F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603" y="940215"/>
            <a:ext cx="457441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6D49590-A85E-1622-C423-1BE4BA57192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538" y="940215"/>
            <a:ext cx="311960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6946EDF-5EFB-E858-932B-747971045F9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656" y="940215"/>
            <a:ext cx="2392503"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BCAC4278-FA3D-3E44-2686-F9A0418F818B}"/>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39" y="2831434"/>
            <a:ext cx="243813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72918E3B-57DA-3AAA-AFA1-FDBFC767BAD9}"/>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7916" y="2831434"/>
            <a:ext cx="303885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BE600527-AEBD-7CBC-76EE-3A9FB39E43CC}"/>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1692" y="2831434"/>
            <a:ext cx="4644236"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36C84ED8-DA58-E2A8-CCB5-E27C2D1F9B9B}"/>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1785" y="4732487"/>
            <a:ext cx="199367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8D3F1541-09B7-2583-A6AE-2F3E23B2E2C9}"/>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7916" y="4748448"/>
            <a:ext cx="303885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E5E06887-BE46-F757-61CF-AA26E595986A}"/>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9035" y="4748448"/>
            <a:ext cx="4549551" cy="1645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0EBD3C-0EC7-154B-FA9B-CD214A137C1D}"/>
              </a:ext>
            </a:extLst>
          </p:cNvPr>
          <p:cNvSpPr txBox="1"/>
          <p:nvPr/>
        </p:nvSpPr>
        <p:spPr>
          <a:xfrm>
            <a:off x="1305019" y="464295"/>
            <a:ext cx="1665777" cy="400110"/>
          </a:xfrm>
          <a:prstGeom prst="rect">
            <a:avLst/>
          </a:prstGeom>
          <a:noFill/>
        </p:spPr>
        <p:txBody>
          <a:bodyPr wrap="none" rtlCol="0">
            <a:spAutoFit/>
          </a:bodyPr>
          <a:lstStyle/>
          <a:p>
            <a:r>
              <a:rPr lang="en-US" sz="2000" b="1" dirty="0">
                <a:solidFill>
                  <a:schemeClr val="accent6">
                    <a:lumMod val="50000"/>
                  </a:schemeClr>
                </a:solidFill>
              </a:rPr>
              <a:t>Data Sampled</a:t>
            </a:r>
          </a:p>
        </p:txBody>
      </p:sp>
      <p:sp>
        <p:nvSpPr>
          <p:cNvPr id="5" name="TextBox 4">
            <a:extLst>
              <a:ext uri="{FF2B5EF4-FFF2-40B4-BE49-F238E27FC236}">
                <a16:creationId xmlns:a16="http://schemas.microsoft.com/office/drawing/2014/main" id="{A0E962FA-7FD4-F2FA-DD5F-EAF02BC4B8CC}"/>
              </a:ext>
            </a:extLst>
          </p:cNvPr>
          <p:cNvSpPr txBox="1">
            <a:spLocks noChangeAspect="1"/>
          </p:cNvSpPr>
          <p:nvPr/>
        </p:nvSpPr>
        <p:spPr>
          <a:xfrm>
            <a:off x="4196232" y="445722"/>
            <a:ext cx="2464521" cy="400110"/>
          </a:xfrm>
          <a:prstGeom prst="rect">
            <a:avLst/>
          </a:prstGeom>
          <a:noFill/>
        </p:spPr>
        <p:txBody>
          <a:bodyPr wrap="none" rtlCol="0">
            <a:spAutoFit/>
          </a:bodyPr>
          <a:lstStyle/>
          <a:p>
            <a:r>
              <a:rPr lang="en-US" sz="2000" b="1" dirty="0">
                <a:solidFill>
                  <a:schemeClr val="accent6">
                    <a:lumMod val="50000"/>
                  </a:schemeClr>
                </a:solidFill>
              </a:rPr>
              <a:t>Classification Reports</a:t>
            </a:r>
          </a:p>
        </p:txBody>
      </p:sp>
      <p:sp>
        <p:nvSpPr>
          <p:cNvPr id="6" name="TextBox 5">
            <a:extLst>
              <a:ext uri="{FF2B5EF4-FFF2-40B4-BE49-F238E27FC236}">
                <a16:creationId xmlns:a16="http://schemas.microsoft.com/office/drawing/2014/main" id="{B785FE50-9B04-81EE-9A64-C2C2F89B6601}"/>
              </a:ext>
            </a:extLst>
          </p:cNvPr>
          <p:cNvSpPr txBox="1"/>
          <p:nvPr/>
        </p:nvSpPr>
        <p:spPr>
          <a:xfrm>
            <a:off x="8372779" y="402763"/>
            <a:ext cx="2382062" cy="400110"/>
          </a:xfrm>
          <a:prstGeom prst="rect">
            <a:avLst/>
          </a:prstGeom>
          <a:noFill/>
        </p:spPr>
        <p:txBody>
          <a:bodyPr wrap="none" rtlCol="0">
            <a:spAutoFit/>
          </a:bodyPr>
          <a:lstStyle/>
          <a:p>
            <a:r>
              <a:rPr lang="en-US" sz="2000" b="1" dirty="0">
                <a:solidFill>
                  <a:schemeClr val="accent6">
                    <a:lumMod val="50000"/>
                  </a:schemeClr>
                </a:solidFill>
              </a:rPr>
              <a:t>Feature Importances</a:t>
            </a:r>
          </a:p>
        </p:txBody>
      </p:sp>
      <p:sp>
        <p:nvSpPr>
          <p:cNvPr id="8" name="TextBox 7">
            <a:extLst>
              <a:ext uri="{FF2B5EF4-FFF2-40B4-BE49-F238E27FC236}">
                <a16:creationId xmlns:a16="http://schemas.microsoft.com/office/drawing/2014/main" id="{DA50C794-35F4-C3A9-C454-E190EBA22AC3}"/>
              </a:ext>
            </a:extLst>
          </p:cNvPr>
          <p:cNvSpPr txBox="1"/>
          <p:nvPr/>
        </p:nvSpPr>
        <p:spPr>
          <a:xfrm>
            <a:off x="1125001" y="1399999"/>
            <a:ext cx="1983469" cy="461665"/>
          </a:xfrm>
          <a:prstGeom prst="rect">
            <a:avLst/>
          </a:prstGeom>
          <a:noFill/>
        </p:spPr>
        <p:txBody>
          <a:bodyPr wrap="square">
            <a:spAutoFit/>
          </a:bodyPr>
          <a:lstStyle/>
          <a:p>
            <a:r>
              <a:rPr lang="en-US" sz="2400" dirty="0">
                <a:solidFill>
                  <a:schemeClr val="accent6">
                    <a:lumMod val="50000"/>
                  </a:schemeClr>
                </a:solidFill>
                <a:highlight>
                  <a:srgbClr val="FAB680"/>
                </a:highlight>
              </a:rPr>
              <a:t>100,000 rows</a:t>
            </a:r>
          </a:p>
        </p:txBody>
      </p:sp>
      <p:sp>
        <p:nvSpPr>
          <p:cNvPr id="9" name="TextBox 8">
            <a:extLst>
              <a:ext uri="{FF2B5EF4-FFF2-40B4-BE49-F238E27FC236}">
                <a16:creationId xmlns:a16="http://schemas.microsoft.com/office/drawing/2014/main" id="{5BBC646C-39E7-A0AB-CD73-AED01FEEBC85}"/>
              </a:ext>
            </a:extLst>
          </p:cNvPr>
          <p:cNvSpPr txBox="1"/>
          <p:nvPr/>
        </p:nvSpPr>
        <p:spPr>
          <a:xfrm>
            <a:off x="1125001" y="3283802"/>
            <a:ext cx="1983469" cy="461665"/>
          </a:xfrm>
          <a:prstGeom prst="rect">
            <a:avLst/>
          </a:prstGeom>
          <a:noFill/>
        </p:spPr>
        <p:txBody>
          <a:bodyPr wrap="square">
            <a:spAutoFit/>
          </a:bodyPr>
          <a:lstStyle/>
          <a:p>
            <a:r>
              <a:rPr lang="en-US" sz="2400" dirty="0">
                <a:solidFill>
                  <a:schemeClr val="accent6">
                    <a:lumMod val="50000"/>
                  </a:schemeClr>
                </a:solidFill>
                <a:highlight>
                  <a:srgbClr val="FAB680"/>
                </a:highlight>
              </a:rPr>
              <a:t>200,000 rows</a:t>
            </a:r>
          </a:p>
        </p:txBody>
      </p:sp>
      <p:sp>
        <p:nvSpPr>
          <p:cNvPr id="10" name="TextBox 9">
            <a:extLst>
              <a:ext uri="{FF2B5EF4-FFF2-40B4-BE49-F238E27FC236}">
                <a16:creationId xmlns:a16="http://schemas.microsoft.com/office/drawing/2014/main" id="{5F3181D5-1DDB-89F7-DC51-33E52F05B287}"/>
              </a:ext>
            </a:extLst>
          </p:cNvPr>
          <p:cNvSpPr txBox="1"/>
          <p:nvPr/>
        </p:nvSpPr>
        <p:spPr>
          <a:xfrm>
            <a:off x="1052090" y="5443723"/>
            <a:ext cx="2171633" cy="461665"/>
          </a:xfrm>
          <a:prstGeom prst="rect">
            <a:avLst/>
          </a:prstGeom>
          <a:noFill/>
        </p:spPr>
        <p:txBody>
          <a:bodyPr wrap="square">
            <a:spAutoFit/>
          </a:bodyPr>
          <a:lstStyle/>
          <a:p>
            <a:r>
              <a:rPr lang="en-US" sz="2400" dirty="0">
                <a:solidFill>
                  <a:schemeClr val="accent6">
                    <a:lumMod val="50000"/>
                  </a:schemeClr>
                </a:solidFill>
                <a:highlight>
                  <a:srgbClr val="FAB680"/>
                </a:highlight>
              </a:rPr>
              <a:t>1,800,000 rows</a:t>
            </a:r>
          </a:p>
        </p:txBody>
      </p:sp>
      <p:grpSp>
        <p:nvGrpSpPr>
          <p:cNvPr id="2" name="Group 1">
            <a:extLst>
              <a:ext uri="{FF2B5EF4-FFF2-40B4-BE49-F238E27FC236}">
                <a16:creationId xmlns:a16="http://schemas.microsoft.com/office/drawing/2014/main" id="{93B12D49-5BA2-DE48-D964-F0AC86D5416D}"/>
              </a:ext>
            </a:extLst>
          </p:cNvPr>
          <p:cNvGrpSpPr/>
          <p:nvPr/>
        </p:nvGrpSpPr>
        <p:grpSpPr>
          <a:xfrm>
            <a:off x="0" y="-146954"/>
            <a:ext cx="12192000" cy="451556"/>
            <a:chOff x="0" y="-1098"/>
            <a:chExt cx="12192000" cy="451556"/>
          </a:xfrm>
        </p:grpSpPr>
        <p:sp>
          <p:nvSpPr>
            <p:cNvPr id="4" name="Rectangle 3">
              <a:extLst>
                <a:ext uri="{FF2B5EF4-FFF2-40B4-BE49-F238E27FC236}">
                  <a16:creationId xmlns:a16="http://schemas.microsoft.com/office/drawing/2014/main" id="{6AE5B011-8983-B4CB-6921-60C6FE5B0C0A}"/>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descr="Icon of puzzle piece">
              <a:extLst>
                <a:ext uri="{FF2B5EF4-FFF2-40B4-BE49-F238E27FC236}">
                  <a16:creationId xmlns:a16="http://schemas.microsoft.com/office/drawing/2014/main" id="{6A27D0D6-B68B-6906-24AF-2A8EE12628C7}"/>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2" name="TextBox 11">
              <a:extLst>
                <a:ext uri="{FF2B5EF4-FFF2-40B4-BE49-F238E27FC236}">
                  <a16:creationId xmlns:a16="http://schemas.microsoft.com/office/drawing/2014/main" id="{626A1FC3-EB51-BD1E-DFFB-E611AD2992D7}"/>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3" name="Rectangle 12">
            <a:extLst>
              <a:ext uri="{FF2B5EF4-FFF2-40B4-BE49-F238E27FC236}">
                <a16:creationId xmlns:a16="http://schemas.microsoft.com/office/drawing/2014/main" id="{119382A0-B754-AC63-19B3-4241417D2B52}"/>
              </a:ext>
            </a:extLst>
          </p:cNvPr>
          <p:cNvSpPr/>
          <p:nvPr/>
        </p:nvSpPr>
        <p:spPr>
          <a:xfrm>
            <a:off x="0" y="6406443"/>
            <a:ext cx="12192000" cy="451556"/>
          </a:xfrm>
          <a:prstGeom prst="rect">
            <a:avLst/>
          </a:prstGeom>
          <a:solidFill>
            <a:srgbClr val="FAB680"/>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AB680"/>
              </a:solidFill>
            </a:endParaRPr>
          </a:p>
        </p:txBody>
      </p:sp>
      <p:sp>
        <p:nvSpPr>
          <p:cNvPr id="7" name="TextBox 6">
            <a:extLst>
              <a:ext uri="{FF2B5EF4-FFF2-40B4-BE49-F238E27FC236}">
                <a16:creationId xmlns:a16="http://schemas.microsoft.com/office/drawing/2014/main" id="{DC3F38BA-F1CB-1736-8C32-1E113F89A8B9}"/>
              </a:ext>
            </a:extLst>
          </p:cNvPr>
          <p:cNvSpPr txBox="1"/>
          <p:nvPr/>
        </p:nvSpPr>
        <p:spPr>
          <a:xfrm>
            <a:off x="4545023" y="-207343"/>
            <a:ext cx="1983469" cy="584775"/>
          </a:xfrm>
          <a:prstGeom prst="rect">
            <a:avLst/>
          </a:prstGeom>
          <a:noFill/>
          <a:ln>
            <a:noFill/>
          </a:ln>
        </p:spPr>
        <p:txBody>
          <a:bodyPr wrap="square">
            <a:spAutoFit/>
          </a:bodyPr>
          <a:lstStyle/>
          <a:p>
            <a:pPr algn="ctr"/>
            <a:r>
              <a:rPr lang="en-US" sz="3200" b="1" dirty="0">
                <a:solidFill>
                  <a:schemeClr val="accent6">
                    <a:lumMod val="50000"/>
                  </a:schemeClr>
                </a:solidFill>
                <a:highlight>
                  <a:srgbClr val="FAB680"/>
                </a:highlight>
                <a:latin typeface="+mj-lt"/>
              </a:rPr>
              <a:t>Linear SVC</a:t>
            </a:r>
          </a:p>
        </p:txBody>
      </p:sp>
      <p:sp>
        <p:nvSpPr>
          <p:cNvPr id="14" name="TextBox 13">
            <a:extLst>
              <a:ext uri="{FF2B5EF4-FFF2-40B4-BE49-F238E27FC236}">
                <a16:creationId xmlns:a16="http://schemas.microsoft.com/office/drawing/2014/main" id="{7DEEEBB0-796F-2A8F-2DF5-DCE19A37018F}"/>
              </a:ext>
            </a:extLst>
          </p:cNvPr>
          <p:cNvSpPr txBox="1"/>
          <p:nvPr/>
        </p:nvSpPr>
        <p:spPr>
          <a:xfrm>
            <a:off x="3761397" y="1399999"/>
            <a:ext cx="2495968"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0.625</a:t>
            </a:r>
          </a:p>
        </p:txBody>
      </p:sp>
      <p:sp>
        <p:nvSpPr>
          <p:cNvPr id="15" name="TextBox 14">
            <a:extLst>
              <a:ext uri="{FF2B5EF4-FFF2-40B4-BE49-F238E27FC236}">
                <a16:creationId xmlns:a16="http://schemas.microsoft.com/office/drawing/2014/main" id="{5128951E-C91A-5AE0-B594-8EC6349CB594}"/>
              </a:ext>
            </a:extLst>
          </p:cNvPr>
          <p:cNvSpPr txBox="1"/>
          <p:nvPr/>
        </p:nvSpPr>
        <p:spPr>
          <a:xfrm>
            <a:off x="3761397" y="3283801"/>
            <a:ext cx="2438137"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0.624</a:t>
            </a:r>
          </a:p>
        </p:txBody>
      </p:sp>
      <p:sp>
        <p:nvSpPr>
          <p:cNvPr id="16" name="TextBox 15">
            <a:extLst>
              <a:ext uri="{FF2B5EF4-FFF2-40B4-BE49-F238E27FC236}">
                <a16:creationId xmlns:a16="http://schemas.microsoft.com/office/drawing/2014/main" id="{9BB2FFA8-DEE4-8DAB-FB1C-1EDEC5CCBE27}"/>
              </a:ext>
            </a:extLst>
          </p:cNvPr>
          <p:cNvSpPr txBox="1"/>
          <p:nvPr/>
        </p:nvSpPr>
        <p:spPr>
          <a:xfrm>
            <a:off x="3761397" y="5149350"/>
            <a:ext cx="2495968" cy="461665"/>
          </a:xfrm>
          <a:prstGeom prst="rect">
            <a:avLst/>
          </a:prstGeom>
          <a:noFill/>
        </p:spPr>
        <p:txBody>
          <a:bodyPr wrap="square">
            <a:spAutoFit/>
          </a:bodyPr>
          <a:lstStyle/>
          <a:p>
            <a:r>
              <a:rPr lang="en-US" sz="2400" dirty="0">
                <a:solidFill>
                  <a:schemeClr val="accent6">
                    <a:lumMod val="50000"/>
                  </a:schemeClr>
                </a:solidFill>
                <a:highlight>
                  <a:srgbClr val="FAB680"/>
                </a:highlight>
              </a:rPr>
              <a:t>Go Recall: 0.560</a:t>
            </a:r>
          </a:p>
        </p:txBody>
      </p:sp>
      <p:sp>
        <p:nvSpPr>
          <p:cNvPr id="17" name="TextBox 16">
            <a:extLst>
              <a:ext uri="{FF2B5EF4-FFF2-40B4-BE49-F238E27FC236}">
                <a16:creationId xmlns:a16="http://schemas.microsoft.com/office/drawing/2014/main" id="{592907CF-07B9-B8F3-3DE0-D9D3006F8744}"/>
              </a:ext>
            </a:extLst>
          </p:cNvPr>
          <p:cNvSpPr txBox="1"/>
          <p:nvPr/>
        </p:nvSpPr>
        <p:spPr>
          <a:xfrm>
            <a:off x="5009381" y="1846525"/>
            <a:ext cx="595035" cy="307777"/>
          </a:xfrm>
          <a:prstGeom prst="rect">
            <a:avLst/>
          </a:prstGeom>
          <a:noFill/>
        </p:spPr>
        <p:txBody>
          <a:bodyPr wrap="none" rtlCol="0">
            <a:spAutoFit/>
          </a:bodyPr>
          <a:lstStyle/>
          <a:p>
            <a:r>
              <a:rPr lang="en-US" sz="1400" dirty="0">
                <a:solidFill>
                  <a:schemeClr val="bg1"/>
                </a:solidFill>
              </a:rPr>
              <a:t>0.625</a:t>
            </a:r>
            <a:endParaRPr lang="en-US" dirty="0">
              <a:solidFill>
                <a:schemeClr val="bg1"/>
              </a:solidFill>
            </a:endParaRPr>
          </a:p>
        </p:txBody>
      </p:sp>
      <p:sp>
        <p:nvSpPr>
          <p:cNvPr id="18" name="TextBox 17">
            <a:extLst>
              <a:ext uri="{FF2B5EF4-FFF2-40B4-BE49-F238E27FC236}">
                <a16:creationId xmlns:a16="http://schemas.microsoft.com/office/drawing/2014/main" id="{8038F18F-80D8-FCA3-E87A-C9021F8A3FFD}"/>
              </a:ext>
            </a:extLst>
          </p:cNvPr>
          <p:cNvSpPr txBox="1"/>
          <p:nvPr/>
        </p:nvSpPr>
        <p:spPr>
          <a:xfrm>
            <a:off x="5830277" y="1828452"/>
            <a:ext cx="595035" cy="307777"/>
          </a:xfrm>
          <a:prstGeom prst="rect">
            <a:avLst/>
          </a:prstGeom>
          <a:noFill/>
        </p:spPr>
        <p:txBody>
          <a:bodyPr wrap="none" rtlCol="0">
            <a:spAutoFit/>
          </a:bodyPr>
          <a:lstStyle/>
          <a:p>
            <a:r>
              <a:rPr lang="en-US" sz="1400" dirty="0">
                <a:solidFill>
                  <a:schemeClr val="bg1"/>
                </a:solidFill>
              </a:rPr>
              <a:t>0.672</a:t>
            </a:r>
            <a:endParaRPr lang="en-US" dirty="0">
              <a:solidFill>
                <a:schemeClr val="bg1"/>
              </a:solidFill>
            </a:endParaRPr>
          </a:p>
        </p:txBody>
      </p:sp>
      <p:sp>
        <p:nvSpPr>
          <p:cNvPr id="19" name="TextBox 18">
            <a:extLst>
              <a:ext uri="{FF2B5EF4-FFF2-40B4-BE49-F238E27FC236}">
                <a16:creationId xmlns:a16="http://schemas.microsoft.com/office/drawing/2014/main" id="{CA3CFA0B-F4DE-718C-B387-465ADED25B95}"/>
              </a:ext>
            </a:extLst>
          </p:cNvPr>
          <p:cNvSpPr txBox="1"/>
          <p:nvPr/>
        </p:nvSpPr>
        <p:spPr>
          <a:xfrm>
            <a:off x="5048997" y="3760832"/>
            <a:ext cx="595035" cy="307777"/>
          </a:xfrm>
          <a:prstGeom prst="rect">
            <a:avLst/>
          </a:prstGeom>
          <a:noFill/>
        </p:spPr>
        <p:txBody>
          <a:bodyPr wrap="none" rtlCol="0">
            <a:spAutoFit/>
          </a:bodyPr>
          <a:lstStyle/>
          <a:p>
            <a:r>
              <a:rPr lang="en-US" sz="1400" dirty="0">
                <a:solidFill>
                  <a:schemeClr val="bg1"/>
                </a:solidFill>
              </a:rPr>
              <a:t>0.624</a:t>
            </a:r>
            <a:endParaRPr lang="en-US" dirty="0">
              <a:solidFill>
                <a:schemeClr val="bg1"/>
              </a:solidFill>
            </a:endParaRPr>
          </a:p>
        </p:txBody>
      </p:sp>
      <p:sp>
        <p:nvSpPr>
          <p:cNvPr id="20" name="TextBox 19">
            <a:extLst>
              <a:ext uri="{FF2B5EF4-FFF2-40B4-BE49-F238E27FC236}">
                <a16:creationId xmlns:a16="http://schemas.microsoft.com/office/drawing/2014/main" id="{5B9A2397-CEDE-7590-8117-935553C6BAA2}"/>
              </a:ext>
            </a:extLst>
          </p:cNvPr>
          <p:cNvSpPr txBox="1"/>
          <p:nvPr/>
        </p:nvSpPr>
        <p:spPr>
          <a:xfrm>
            <a:off x="5830277" y="3760831"/>
            <a:ext cx="595035" cy="307777"/>
          </a:xfrm>
          <a:prstGeom prst="rect">
            <a:avLst/>
          </a:prstGeom>
          <a:noFill/>
        </p:spPr>
        <p:txBody>
          <a:bodyPr wrap="none" rtlCol="0">
            <a:spAutoFit/>
          </a:bodyPr>
          <a:lstStyle/>
          <a:p>
            <a:r>
              <a:rPr lang="en-US" sz="1400" dirty="0">
                <a:solidFill>
                  <a:schemeClr val="bg1"/>
                </a:solidFill>
              </a:rPr>
              <a:t>0.670</a:t>
            </a:r>
            <a:endParaRPr lang="en-US" dirty="0">
              <a:solidFill>
                <a:schemeClr val="bg1"/>
              </a:solidFill>
            </a:endParaRPr>
          </a:p>
        </p:txBody>
      </p:sp>
      <p:sp>
        <p:nvSpPr>
          <p:cNvPr id="21" name="TextBox 20">
            <a:extLst>
              <a:ext uri="{FF2B5EF4-FFF2-40B4-BE49-F238E27FC236}">
                <a16:creationId xmlns:a16="http://schemas.microsoft.com/office/drawing/2014/main" id="{F8DC5FEB-B8BF-47CB-278D-32B054D5A071}"/>
              </a:ext>
            </a:extLst>
          </p:cNvPr>
          <p:cNvSpPr txBox="1"/>
          <p:nvPr/>
        </p:nvSpPr>
        <p:spPr>
          <a:xfrm>
            <a:off x="5048997" y="5653485"/>
            <a:ext cx="595035" cy="307777"/>
          </a:xfrm>
          <a:prstGeom prst="rect">
            <a:avLst/>
          </a:prstGeom>
          <a:noFill/>
        </p:spPr>
        <p:txBody>
          <a:bodyPr wrap="none" rtlCol="0">
            <a:spAutoFit/>
          </a:bodyPr>
          <a:lstStyle/>
          <a:p>
            <a:r>
              <a:rPr lang="en-US" sz="1400" dirty="0">
                <a:solidFill>
                  <a:schemeClr val="bg1"/>
                </a:solidFill>
              </a:rPr>
              <a:t>0.560</a:t>
            </a:r>
            <a:endParaRPr lang="en-US" dirty="0">
              <a:solidFill>
                <a:schemeClr val="bg1"/>
              </a:solidFill>
            </a:endParaRPr>
          </a:p>
        </p:txBody>
      </p:sp>
      <p:sp>
        <p:nvSpPr>
          <p:cNvPr id="22" name="TextBox 21">
            <a:extLst>
              <a:ext uri="{FF2B5EF4-FFF2-40B4-BE49-F238E27FC236}">
                <a16:creationId xmlns:a16="http://schemas.microsoft.com/office/drawing/2014/main" id="{D43F2285-70AE-DC07-BA96-8F8FAA23A9E1}"/>
              </a:ext>
            </a:extLst>
          </p:cNvPr>
          <p:cNvSpPr txBox="1"/>
          <p:nvPr/>
        </p:nvSpPr>
        <p:spPr>
          <a:xfrm>
            <a:off x="5830277" y="5653484"/>
            <a:ext cx="595035" cy="307777"/>
          </a:xfrm>
          <a:prstGeom prst="rect">
            <a:avLst/>
          </a:prstGeom>
          <a:noFill/>
        </p:spPr>
        <p:txBody>
          <a:bodyPr wrap="none" rtlCol="0">
            <a:spAutoFit/>
          </a:bodyPr>
          <a:lstStyle/>
          <a:p>
            <a:r>
              <a:rPr lang="en-US" sz="1400" dirty="0">
                <a:solidFill>
                  <a:schemeClr val="bg1"/>
                </a:solidFill>
              </a:rPr>
              <a:t>0.624</a:t>
            </a:r>
            <a:endParaRPr lang="en-US" dirty="0">
              <a:solidFill>
                <a:schemeClr val="bg1"/>
              </a:solidFill>
            </a:endParaRPr>
          </a:p>
        </p:txBody>
      </p:sp>
    </p:spTree>
    <p:extLst>
      <p:ext uri="{BB962C8B-B14F-4D97-AF65-F5344CB8AC3E}">
        <p14:creationId xmlns:p14="http://schemas.microsoft.com/office/powerpoint/2010/main" val="361106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100584" y="324946"/>
            <a:ext cx="10515600" cy="1325563"/>
          </a:xfrm>
        </p:spPr>
        <p:txBody>
          <a:bodyPr/>
          <a:lstStyle/>
          <a:p>
            <a:pPr algn="ctr"/>
            <a:r>
              <a:rPr lang="en-US" dirty="0"/>
              <a:t>“FEVS”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D81E236-FCCC-A9B5-36AC-EF17D07670C7}"/>
              </a:ext>
            </a:extLst>
          </p:cNvPr>
          <p:cNvGrpSpPr/>
          <p:nvPr/>
        </p:nvGrpSpPr>
        <p:grpSpPr>
          <a:xfrm>
            <a:off x="0" y="0"/>
            <a:ext cx="12192000" cy="467618"/>
            <a:chOff x="0" y="0"/>
            <a:chExt cx="12192000" cy="467618"/>
          </a:xfrm>
        </p:grpSpPr>
        <p:sp>
          <p:nvSpPr>
            <p:cNvPr id="5" name="Rectangle 4">
              <a:extLst>
                <a:ext uri="{FF2B5EF4-FFF2-40B4-BE49-F238E27FC236}">
                  <a16:creationId xmlns:a16="http://schemas.microsoft.com/office/drawing/2014/main" id="{D07750EA-5338-F781-6571-FC208A21A5DD}"/>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65" descr="Icon of lightbulb">
              <a:extLst>
                <a:ext uri="{FF2B5EF4-FFF2-40B4-BE49-F238E27FC236}">
                  <a16:creationId xmlns:a16="http://schemas.microsoft.com/office/drawing/2014/main" id="{D22416BA-A04E-5D17-7800-8535FD98FDEA}"/>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6" name="Freeform 44">
                <a:extLst>
                  <a:ext uri="{FF2B5EF4-FFF2-40B4-BE49-F238E27FC236}">
                    <a16:creationId xmlns:a16="http://schemas.microsoft.com/office/drawing/2014/main" id="{68EA7466-B04E-FCCA-C85F-E0BC6B2D249D}"/>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7" name="Freeform 45">
                <a:extLst>
                  <a:ext uri="{FF2B5EF4-FFF2-40B4-BE49-F238E27FC236}">
                    <a16:creationId xmlns:a16="http://schemas.microsoft.com/office/drawing/2014/main" id="{59B8DE85-ED67-6F2D-29B5-8FCAB0BC8949}"/>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9" name="TextBox 18">
              <a:extLst>
                <a:ext uri="{FF2B5EF4-FFF2-40B4-BE49-F238E27FC236}">
                  <a16:creationId xmlns:a16="http://schemas.microsoft.com/office/drawing/2014/main" id="{2CBE52DA-4398-BF74-72E1-AA5E2AF6D421}"/>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10" name="TextBox 9">
            <a:extLst>
              <a:ext uri="{FF2B5EF4-FFF2-40B4-BE49-F238E27FC236}">
                <a16:creationId xmlns:a16="http://schemas.microsoft.com/office/drawing/2014/main" id="{966B9FED-2B85-F001-3B07-E7CBC000094D}"/>
              </a:ext>
            </a:extLst>
          </p:cNvPr>
          <p:cNvSpPr txBox="1"/>
          <p:nvPr/>
        </p:nvSpPr>
        <p:spPr>
          <a:xfrm>
            <a:off x="4769734" y="1669858"/>
            <a:ext cx="7191738" cy="4158190"/>
          </a:xfrm>
          <a:prstGeom prst="rect">
            <a:avLst/>
          </a:prstGeom>
          <a:noFill/>
        </p:spPr>
        <p:txBody>
          <a:bodyPr wrap="square" rtlCol="0">
            <a:spAutoFit/>
          </a:bodyPr>
          <a:lstStyle/>
          <a:p>
            <a:pPr marL="342900" indent="-342900">
              <a:buFont typeface="Wingdings" pitchFamily="2" charset="2"/>
              <a:buChar char="Ø"/>
            </a:pPr>
            <a:r>
              <a:rPr lang="en-US" sz="2400" dirty="0"/>
              <a:t>Conducted annually by the Office of Personnel Management (OPM)</a:t>
            </a:r>
          </a:p>
          <a:p>
            <a:pPr marL="342900" indent="-342900">
              <a:lnSpc>
                <a:spcPct val="150000"/>
              </a:lnSpc>
              <a:buFont typeface="Wingdings" pitchFamily="2" charset="2"/>
              <a:buChar char="Ø"/>
            </a:pPr>
            <a:r>
              <a:rPr lang="en-US" sz="2400" dirty="0"/>
              <a:t>On average, each spring from 2016-2020:</a:t>
            </a:r>
          </a:p>
          <a:p>
            <a:pPr marL="742950" lvl="1" indent="-285750">
              <a:buFont typeface="Arial" panose="020B0604020202020204" pitchFamily="34" charset="0"/>
              <a:buChar char="•"/>
            </a:pPr>
            <a:r>
              <a:rPr lang="en-US" sz="2000" dirty="0"/>
              <a:t>About 80 federal agencies participated</a:t>
            </a:r>
          </a:p>
          <a:p>
            <a:pPr marL="742950" lvl="1" indent="-285750">
              <a:buFont typeface="Arial" panose="020B0604020202020204" pitchFamily="34" charset="0"/>
              <a:buChar char="•"/>
            </a:pPr>
            <a:r>
              <a:rPr lang="en-US" sz="2000" dirty="0"/>
              <a:t>About 1.25M employees were invited to participate</a:t>
            </a:r>
          </a:p>
          <a:p>
            <a:pPr marL="742950" lvl="1" indent="-285750">
              <a:buFont typeface="Arial" panose="020B0604020202020204" pitchFamily="34" charset="0"/>
              <a:buChar char="•"/>
            </a:pPr>
            <a:r>
              <a:rPr lang="en-US" sz="2000" dirty="0"/>
              <a:t>About 100 questions were asked</a:t>
            </a:r>
          </a:p>
          <a:p>
            <a:pPr marL="742950" lvl="1" indent="-285750">
              <a:buFont typeface="Arial" panose="020B0604020202020204" pitchFamily="34" charset="0"/>
              <a:buChar char="•"/>
            </a:pPr>
            <a:r>
              <a:rPr lang="en-US" sz="2000" dirty="0"/>
              <a:t>About 500K responded, for a 44% response rate</a:t>
            </a:r>
          </a:p>
          <a:p>
            <a:pPr marL="342900" indent="-342900">
              <a:lnSpc>
                <a:spcPct val="150000"/>
              </a:lnSpc>
              <a:buFont typeface="Wingdings" pitchFamily="2" charset="2"/>
              <a:buChar char="Ø"/>
            </a:pPr>
            <a:r>
              <a:rPr lang="en-US" sz="2400" dirty="0"/>
              <a:t>Governmentwide and agency reports issued each fall</a:t>
            </a:r>
          </a:p>
          <a:p>
            <a:pPr marL="742950" lvl="1" indent="-285750">
              <a:buFont typeface="Arial" panose="020B0604020202020204" pitchFamily="34" charset="0"/>
              <a:buChar char="•"/>
            </a:pPr>
            <a:r>
              <a:rPr lang="en-US" sz="2000" dirty="0"/>
              <a:t>Except for 2020 when survey distribution and tabulation were delayed 6 months due to the pandemic</a:t>
            </a:r>
          </a:p>
          <a:p>
            <a:pPr>
              <a:lnSpc>
                <a:spcPct val="150000"/>
              </a:lnSpc>
            </a:pPr>
            <a:endParaRPr lang="en-US" dirty="0"/>
          </a:p>
        </p:txBody>
      </p:sp>
      <p:sp>
        <p:nvSpPr>
          <p:cNvPr id="12" name="TextBox 11">
            <a:extLst>
              <a:ext uri="{FF2B5EF4-FFF2-40B4-BE49-F238E27FC236}">
                <a16:creationId xmlns:a16="http://schemas.microsoft.com/office/drawing/2014/main" id="{A98FCC41-A201-4832-C34D-F894548DFAD6}"/>
              </a:ext>
            </a:extLst>
          </p:cNvPr>
          <p:cNvSpPr txBox="1"/>
          <p:nvPr/>
        </p:nvSpPr>
        <p:spPr>
          <a:xfrm>
            <a:off x="667512" y="1907947"/>
            <a:ext cx="3870324" cy="3539430"/>
          </a:xfrm>
          <a:prstGeom prst="rect">
            <a:avLst/>
          </a:prstGeom>
          <a:noFill/>
        </p:spPr>
        <p:txBody>
          <a:bodyPr wrap="square">
            <a:spAutoFit/>
          </a:bodyPr>
          <a:lstStyle/>
          <a:p>
            <a:pPr algn="ctr"/>
            <a:r>
              <a:rPr lang="en-US" sz="2800" b="1" i="1" dirty="0">
                <a:solidFill>
                  <a:srgbClr val="36B3EB"/>
                </a:solidFill>
                <a:effectLst/>
                <a:latin typeface="+mj-lt"/>
                <a:ea typeface="Calibri" panose="020F0502020204030204" pitchFamily="34" charset="0"/>
              </a:rPr>
              <a:t>“an organizational climate survey that assesses how employees jointly experience the policies, practices, and procedures characteristic of their agency and its leadership” -OPM</a:t>
            </a:r>
            <a:endParaRPr lang="en-US" sz="2800" b="1" i="1" dirty="0">
              <a:solidFill>
                <a:srgbClr val="36B3EB"/>
              </a:solidFill>
              <a:latin typeface="+mj-lt"/>
            </a:endParaRPr>
          </a:p>
        </p:txBody>
      </p:sp>
    </p:spTree>
    <p:extLst>
      <p:ext uri="{BB962C8B-B14F-4D97-AF65-F5344CB8AC3E}">
        <p14:creationId xmlns:p14="http://schemas.microsoft.com/office/powerpoint/2010/main" val="3794667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a:extLst>
              <a:ext uri="{FF2B5EF4-FFF2-40B4-BE49-F238E27FC236}">
                <a16:creationId xmlns:a16="http://schemas.microsoft.com/office/drawing/2014/main" id="{898BA960-B5D7-E102-5A21-958E644A089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855" y="611547"/>
            <a:ext cx="10480966" cy="589669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F0EC282-8DF9-B63C-4E5B-5C9F56934B8C}"/>
              </a:ext>
            </a:extLst>
          </p:cNvPr>
          <p:cNvGrpSpPr/>
          <p:nvPr/>
        </p:nvGrpSpPr>
        <p:grpSpPr>
          <a:xfrm>
            <a:off x="0" y="-1098"/>
            <a:ext cx="12192000" cy="451556"/>
            <a:chOff x="0" y="-1098"/>
            <a:chExt cx="12192000" cy="451556"/>
          </a:xfrm>
        </p:grpSpPr>
        <p:sp>
          <p:nvSpPr>
            <p:cNvPr id="4" name="Rectangle 3">
              <a:extLst>
                <a:ext uri="{FF2B5EF4-FFF2-40B4-BE49-F238E27FC236}">
                  <a16:creationId xmlns:a16="http://schemas.microsoft.com/office/drawing/2014/main" id="{8EA5F9C4-6838-2632-FF04-2C19AF31C6C8}"/>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descr="Icon of puzzle piece">
              <a:extLst>
                <a:ext uri="{FF2B5EF4-FFF2-40B4-BE49-F238E27FC236}">
                  <a16:creationId xmlns:a16="http://schemas.microsoft.com/office/drawing/2014/main" id="{E88EB8F9-D8CA-1355-AF5D-741224814FEA}"/>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1" name="TextBox 10">
              <a:extLst>
                <a:ext uri="{FF2B5EF4-FFF2-40B4-BE49-F238E27FC236}">
                  <a16:creationId xmlns:a16="http://schemas.microsoft.com/office/drawing/2014/main" id="{18691879-3299-8A33-F312-A4235444CF92}"/>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3" name="Rectangle 12">
            <a:extLst>
              <a:ext uri="{FF2B5EF4-FFF2-40B4-BE49-F238E27FC236}">
                <a16:creationId xmlns:a16="http://schemas.microsoft.com/office/drawing/2014/main" id="{00F4B70B-85B0-A9F8-0F37-8BBC87652B5B}"/>
              </a:ext>
            </a:extLst>
          </p:cNvPr>
          <p:cNvSpPr/>
          <p:nvPr/>
        </p:nvSpPr>
        <p:spPr>
          <a:xfrm>
            <a:off x="0" y="6406443"/>
            <a:ext cx="12192000" cy="451556"/>
          </a:xfrm>
          <a:prstGeom prst="rect">
            <a:avLst/>
          </a:prstGeom>
          <a:solidFill>
            <a:srgbClr val="FAB680"/>
          </a:solidFill>
          <a:ln>
            <a:solidFill>
              <a:srgbClr val="F78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AB680"/>
              </a:solidFill>
            </a:endParaRPr>
          </a:p>
        </p:txBody>
      </p:sp>
      <p:sp>
        <p:nvSpPr>
          <p:cNvPr id="5" name="TextBox 4">
            <a:extLst>
              <a:ext uri="{FF2B5EF4-FFF2-40B4-BE49-F238E27FC236}">
                <a16:creationId xmlns:a16="http://schemas.microsoft.com/office/drawing/2014/main" id="{ACBE0ED1-74A5-20F2-13A0-1E85557F5C36}"/>
              </a:ext>
            </a:extLst>
          </p:cNvPr>
          <p:cNvSpPr txBox="1"/>
          <p:nvPr/>
        </p:nvSpPr>
        <p:spPr>
          <a:xfrm>
            <a:off x="7445213" y="3329060"/>
            <a:ext cx="3303469" cy="461665"/>
          </a:xfrm>
          <a:prstGeom prst="rect">
            <a:avLst/>
          </a:prstGeom>
          <a:noFill/>
        </p:spPr>
        <p:txBody>
          <a:bodyPr wrap="square">
            <a:spAutoFit/>
          </a:bodyPr>
          <a:lstStyle/>
          <a:p>
            <a:pPr algn="ctr"/>
            <a:r>
              <a:rPr lang="en-US" sz="2400" dirty="0">
                <a:solidFill>
                  <a:schemeClr val="accent6">
                    <a:lumMod val="50000"/>
                  </a:schemeClr>
                </a:solidFill>
                <a:highlight>
                  <a:srgbClr val="FAB680"/>
                </a:highlight>
              </a:rPr>
              <a:t>Sample Size: 1.8M</a:t>
            </a:r>
          </a:p>
        </p:txBody>
      </p:sp>
      <p:sp>
        <p:nvSpPr>
          <p:cNvPr id="21" name="Rectangle 20">
            <a:extLst>
              <a:ext uri="{FF2B5EF4-FFF2-40B4-BE49-F238E27FC236}">
                <a16:creationId xmlns:a16="http://schemas.microsoft.com/office/drawing/2014/main" id="{AD203063-9B76-3EAB-B598-12CD107E3132}"/>
              </a:ext>
            </a:extLst>
          </p:cNvPr>
          <p:cNvSpPr/>
          <p:nvPr/>
        </p:nvSpPr>
        <p:spPr>
          <a:xfrm>
            <a:off x="1366981" y="108065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16B8CE-C3DE-451E-FB2E-245098559F07}"/>
              </a:ext>
            </a:extLst>
          </p:cNvPr>
          <p:cNvSpPr/>
          <p:nvPr/>
        </p:nvSpPr>
        <p:spPr>
          <a:xfrm>
            <a:off x="1362365" y="1316179"/>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F453D92-A612-5BED-CA2B-A968B323B77A}"/>
              </a:ext>
            </a:extLst>
          </p:cNvPr>
          <p:cNvSpPr/>
          <p:nvPr/>
        </p:nvSpPr>
        <p:spPr>
          <a:xfrm>
            <a:off x="1371599" y="152861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346CC37-127B-B14A-4ADF-F23690503A77}"/>
              </a:ext>
            </a:extLst>
          </p:cNvPr>
          <p:cNvSpPr/>
          <p:nvPr/>
        </p:nvSpPr>
        <p:spPr>
          <a:xfrm>
            <a:off x="1371600" y="1935013"/>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84EE7A0-BFB6-FFE6-CC07-4DF05F2A4131}"/>
              </a:ext>
            </a:extLst>
          </p:cNvPr>
          <p:cNvSpPr/>
          <p:nvPr/>
        </p:nvSpPr>
        <p:spPr>
          <a:xfrm>
            <a:off x="1371605" y="2553848"/>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8BAC8B-30BD-A77C-879F-411CB31F3171}"/>
              </a:ext>
            </a:extLst>
          </p:cNvPr>
          <p:cNvSpPr/>
          <p:nvPr/>
        </p:nvSpPr>
        <p:spPr>
          <a:xfrm>
            <a:off x="1371605" y="316345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C1A7A5B-AD34-C6A8-A722-3288A6019AF0}"/>
              </a:ext>
            </a:extLst>
          </p:cNvPr>
          <p:cNvSpPr/>
          <p:nvPr/>
        </p:nvSpPr>
        <p:spPr>
          <a:xfrm>
            <a:off x="1371600" y="355138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540D8B4-FF2F-5A64-29C9-4907341A7410}"/>
              </a:ext>
            </a:extLst>
          </p:cNvPr>
          <p:cNvSpPr/>
          <p:nvPr/>
        </p:nvSpPr>
        <p:spPr>
          <a:xfrm>
            <a:off x="1380835" y="376382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381389A-59BE-4DCF-34F9-E466BE2025BC}"/>
              </a:ext>
            </a:extLst>
          </p:cNvPr>
          <p:cNvSpPr/>
          <p:nvPr/>
        </p:nvSpPr>
        <p:spPr>
          <a:xfrm>
            <a:off x="1371604" y="3976260"/>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1CD5DF6-F411-CAAC-B591-A212E144A13D}"/>
              </a:ext>
            </a:extLst>
          </p:cNvPr>
          <p:cNvSpPr/>
          <p:nvPr/>
        </p:nvSpPr>
        <p:spPr>
          <a:xfrm>
            <a:off x="1376228" y="4193312"/>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DC1D2D3-D04A-E047-84EF-A983A56F3D93}"/>
              </a:ext>
            </a:extLst>
          </p:cNvPr>
          <p:cNvSpPr/>
          <p:nvPr/>
        </p:nvSpPr>
        <p:spPr>
          <a:xfrm>
            <a:off x="1376225" y="4405751"/>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E80031-B59C-3428-8A08-AA6C8DA1C253}"/>
              </a:ext>
            </a:extLst>
          </p:cNvPr>
          <p:cNvSpPr/>
          <p:nvPr/>
        </p:nvSpPr>
        <p:spPr>
          <a:xfrm>
            <a:off x="1371612" y="4613567"/>
            <a:ext cx="1366982" cy="18288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69BC9645-9CCF-5B65-5F1D-0FB5A0D76956}"/>
              </a:ext>
            </a:extLst>
          </p:cNvPr>
          <p:cNvCxnSpPr/>
          <p:nvPr/>
        </p:nvCxnSpPr>
        <p:spPr>
          <a:xfrm>
            <a:off x="434109" y="4796447"/>
            <a:ext cx="1124065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93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5848" y="2280201"/>
            <a:ext cx="10515600" cy="1325563"/>
          </a:xfrm>
        </p:spPr>
        <p:txBody>
          <a:bodyPr>
            <a:normAutofit fontScale="90000"/>
          </a:bodyPr>
          <a:lstStyle/>
          <a:p>
            <a:pPr algn="ctr"/>
            <a:r>
              <a:rPr lang="en-US" sz="6000" b="1" dirty="0"/>
              <a:t>Back to Computation and Analysis…</a:t>
            </a:r>
            <a:endParaRPr lang="en-US" sz="16600" b="1" dirty="0"/>
          </a:p>
        </p:txBody>
      </p:sp>
      <p:sp>
        <p:nvSpPr>
          <p:cNvPr id="8" name="Rectangle 7">
            <a:extLst>
              <a:ext uri="{FF2B5EF4-FFF2-40B4-BE49-F238E27FC236}">
                <a16:creationId xmlns:a16="http://schemas.microsoft.com/office/drawing/2014/main" id="{0E7EF41C-82F8-F164-4E8D-8163BB5DD64D}"/>
              </a:ext>
            </a:extLst>
          </p:cNvPr>
          <p:cNvSpPr/>
          <p:nvPr/>
        </p:nvSpPr>
        <p:spPr>
          <a:xfrm>
            <a:off x="0" y="4097867"/>
            <a:ext cx="12192000" cy="2760132"/>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D0BFBD0-3411-450B-811A-7CB243B86A82}"/>
              </a:ext>
            </a:extLst>
          </p:cNvPr>
          <p:cNvSpPr/>
          <p:nvPr/>
        </p:nvSpPr>
        <p:spPr>
          <a:xfrm>
            <a:off x="476956" y="473797"/>
            <a:ext cx="1411111" cy="1411111"/>
          </a:xfrm>
          <a:prstGeom prst="ellipse">
            <a:avLst/>
          </a:prstGeom>
          <a:solidFill>
            <a:srgbClr val="BEEB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54" descr="Icon of graph">
            <a:extLst>
              <a:ext uri="{FF2B5EF4-FFF2-40B4-BE49-F238E27FC236}">
                <a16:creationId xmlns:a16="http://schemas.microsoft.com/office/drawing/2014/main" id="{94D16BCE-482B-B4A5-017E-1F805F438112}"/>
              </a:ext>
            </a:extLst>
          </p:cNvPr>
          <p:cNvGrpSpPr/>
          <p:nvPr/>
        </p:nvGrpSpPr>
        <p:grpSpPr>
          <a:xfrm>
            <a:off x="773289" y="869090"/>
            <a:ext cx="714967" cy="609858"/>
            <a:chOff x="1490663" y="846138"/>
            <a:chExt cx="381000" cy="323850"/>
          </a:xfrm>
          <a:solidFill>
            <a:schemeClr val="accent4">
              <a:lumMod val="75000"/>
            </a:schemeClr>
          </a:solidFill>
        </p:grpSpPr>
        <p:sp>
          <p:nvSpPr>
            <p:cNvPr id="4" name="Freeform 23">
              <a:extLst>
                <a:ext uri="{FF2B5EF4-FFF2-40B4-BE49-F238E27FC236}">
                  <a16:creationId xmlns:a16="http://schemas.microsoft.com/office/drawing/2014/main" id="{175C9788-748E-C5E0-313A-F106F7718AA7}"/>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6" name="Rectangle 24">
              <a:extLst>
                <a:ext uri="{FF2B5EF4-FFF2-40B4-BE49-F238E27FC236}">
                  <a16:creationId xmlns:a16="http://schemas.microsoft.com/office/drawing/2014/main" id="{B72CD121-2805-14B8-DCEB-5295590725EF}"/>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7" name="Rectangle 25">
              <a:extLst>
                <a:ext uri="{FF2B5EF4-FFF2-40B4-BE49-F238E27FC236}">
                  <a16:creationId xmlns:a16="http://schemas.microsoft.com/office/drawing/2014/main" id="{8F59E977-93D3-C557-724D-FAA67857D54A}"/>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9" name="Rectangle 26">
              <a:extLst>
                <a:ext uri="{FF2B5EF4-FFF2-40B4-BE49-F238E27FC236}">
                  <a16:creationId xmlns:a16="http://schemas.microsoft.com/office/drawing/2014/main" id="{B0FFCD93-943F-59FC-7DDE-C33E2F192803}"/>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0" name="Rectangle 27">
              <a:extLst>
                <a:ext uri="{FF2B5EF4-FFF2-40B4-BE49-F238E27FC236}">
                  <a16:creationId xmlns:a16="http://schemas.microsoft.com/office/drawing/2014/main" id="{3DFEEF00-FC25-0F1F-58FE-45E76E22F4D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Tree>
    <p:extLst>
      <p:ext uri="{BB962C8B-B14F-4D97-AF65-F5344CB8AC3E}">
        <p14:creationId xmlns:p14="http://schemas.microsoft.com/office/powerpoint/2010/main" val="64058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D728117-3457-0AC1-BF14-838C4AA60336}"/>
              </a:ext>
            </a:extLst>
          </p:cNvPr>
          <p:cNvGrpSpPr/>
          <p:nvPr/>
        </p:nvGrpSpPr>
        <p:grpSpPr>
          <a:xfrm>
            <a:off x="43128" y="2711744"/>
            <a:ext cx="6581841" cy="3082375"/>
            <a:chOff x="548544" y="612424"/>
            <a:chExt cx="6581841" cy="3082375"/>
          </a:xfrm>
        </p:grpSpPr>
        <p:pic>
          <p:nvPicPr>
            <p:cNvPr id="3" name="Picture 2">
              <a:extLst>
                <a:ext uri="{FF2B5EF4-FFF2-40B4-BE49-F238E27FC236}">
                  <a16:creationId xmlns:a16="http://schemas.microsoft.com/office/drawing/2014/main" id="{EFA66305-EC9C-385C-13AB-66785EAB3633}"/>
                </a:ext>
              </a:extLst>
            </p:cNvPr>
            <p:cNvPicPr>
              <a:picLocks noChangeAspect="1"/>
            </p:cNvPicPr>
            <p:nvPr/>
          </p:nvPicPr>
          <p:blipFill>
            <a:blip r:embed="rId3"/>
            <a:stretch>
              <a:fillRect/>
            </a:stretch>
          </p:blipFill>
          <p:spPr>
            <a:xfrm>
              <a:off x="548544" y="612424"/>
              <a:ext cx="6581841" cy="2743200"/>
            </a:xfrm>
            <a:prstGeom prst="rect">
              <a:avLst/>
            </a:prstGeom>
          </p:spPr>
        </p:pic>
        <p:sp>
          <p:nvSpPr>
            <p:cNvPr id="7" name="TextBox 6">
              <a:extLst>
                <a:ext uri="{FF2B5EF4-FFF2-40B4-BE49-F238E27FC236}">
                  <a16:creationId xmlns:a16="http://schemas.microsoft.com/office/drawing/2014/main" id="{D59D5C15-C150-15F6-8C5D-953B9513E881}"/>
                </a:ext>
              </a:extLst>
            </p:cNvPr>
            <p:cNvSpPr txBox="1"/>
            <p:nvPr/>
          </p:nvSpPr>
          <p:spPr>
            <a:xfrm>
              <a:off x="863600" y="3317514"/>
              <a:ext cx="953466" cy="369332"/>
            </a:xfrm>
            <a:prstGeom prst="rect">
              <a:avLst/>
            </a:prstGeom>
            <a:noFill/>
          </p:spPr>
          <p:txBody>
            <a:bodyPr wrap="none" rtlCol="0">
              <a:spAutoFit/>
            </a:bodyPr>
            <a:lstStyle/>
            <a:p>
              <a:r>
                <a:rPr lang="en-US" dirty="0"/>
                <a:t>GSI, AES</a:t>
              </a:r>
            </a:p>
          </p:txBody>
        </p:sp>
        <p:sp>
          <p:nvSpPr>
            <p:cNvPr id="8" name="TextBox 7">
              <a:extLst>
                <a:ext uri="{FF2B5EF4-FFF2-40B4-BE49-F238E27FC236}">
                  <a16:creationId xmlns:a16="http://schemas.microsoft.com/office/drawing/2014/main" id="{B2766882-5FF9-FEA3-39B5-07AB374B35F4}"/>
                </a:ext>
              </a:extLst>
            </p:cNvPr>
            <p:cNvSpPr txBox="1"/>
            <p:nvPr/>
          </p:nvSpPr>
          <p:spPr>
            <a:xfrm>
              <a:off x="2603500" y="3325467"/>
              <a:ext cx="953466" cy="369332"/>
            </a:xfrm>
            <a:prstGeom prst="rect">
              <a:avLst/>
            </a:prstGeom>
            <a:noFill/>
          </p:spPr>
          <p:txBody>
            <a:bodyPr wrap="none" rtlCol="0">
              <a:spAutoFit/>
            </a:bodyPr>
            <a:lstStyle/>
            <a:p>
              <a:r>
                <a:rPr lang="en-US" dirty="0"/>
                <a:t>GSI, AES</a:t>
              </a:r>
            </a:p>
          </p:txBody>
        </p:sp>
        <p:sp>
          <p:nvSpPr>
            <p:cNvPr id="9" name="TextBox 8">
              <a:extLst>
                <a:ext uri="{FF2B5EF4-FFF2-40B4-BE49-F238E27FC236}">
                  <a16:creationId xmlns:a16="http://schemas.microsoft.com/office/drawing/2014/main" id="{FBE5F35B-DECE-5E54-6523-A1D077422CDB}"/>
                </a:ext>
              </a:extLst>
            </p:cNvPr>
            <p:cNvSpPr txBox="1"/>
            <p:nvPr/>
          </p:nvSpPr>
          <p:spPr>
            <a:xfrm>
              <a:off x="4343400" y="3325467"/>
              <a:ext cx="953466" cy="369332"/>
            </a:xfrm>
            <a:prstGeom prst="rect">
              <a:avLst/>
            </a:prstGeom>
            <a:noFill/>
          </p:spPr>
          <p:txBody>
            <a:bodyPr wrap="none" rtlCol="0">
              <a:spAutoFit/>
            </a:bodyPr>
            <a:lstStyle/>
            <a:p>
              <a:r>
                <a:rPr lang="en-US" dirty="0"/>
                <a:t>GSI, AES</a:t>
              </a:r>
            </a:p>
          </p:txBody>
        </p:sp>
        <p:sp>
          <p:nvSpPr>
            <p:cNvPr id="10" name="TextBox 9">
              <a:extLst>
                <a:ext uri="{FF2B5EF4-FFF2-40B4-BE49-F238E27FC236}">
                  <a16:creationId xmlns:a16="http://schemas.microsoft.com/office/drawing/2014/main" id="{D3DC5C7B-AC18-07AD-6314-674B367B0FE7}"/>
                </a:ext>
              </a:extLst>
            </p:cNvPr>
            <p:cNvSpPr txBox="1"/>
            <p:nvPr/>
          </p:nvSpPr>
          <p:spPr>
            <a:xfrm>
              <a:off x="5739778" y="3317514"/>
              <a:ext cx="947695" cy="369332"/>
            </a:xfrm>
            <a:prstGeom prst="rect">
              <a:avLst/>
            </a:prstGeom>
            <a:noFill/>
          </p:spPr>
          <p:txBody>
            <a:bodyPr wrap="none" rtlCol="0">
              <a:spAutoFit/>
            </a:bodyPr>
            <a:lstStyle/>
            <a:p>
              <a:r>
                <a:rPr lang="en-US" dirty="0"/>
                <a:t>GSI only</a:t>
              </a:r>
            </a:p>
          </p:txBody>
        </p:sp>
      </p:grpSp>
      <p:sp>
        <p:nvSpPr>
          <p:cNvPr id="11" name="TextBox 10">
            <a:extLst>
              <a:ext uri="{FF2B5EF4-FFF2-40B4-BE49-F238E27FC236}">
                <a16:creationId xmlns:a16="http://schemas.microsoft.com/office/drawing/2014/main" id="{F9F06F27-0F44-E93B-43BB-3A45F9A8EE23}"/>
              </a:ext>
            </a:extLst>
          </p:cNvPr>
          <p:cNvSpPr txBox="1"/>
          <p:nvPr/>
        </p:nvSpPr>
        <p:spPr>
          <a:xfrm>
            <a:off x="315920" y="645840"/>
            <a:ext cx="11284953" cy="461665"/>
          </a:xfrm>
          <a:prstGeom prst="rect">
            <a:avLst/>
          </a:prstGeom>
          <a:noFill/>
        </p:spPr>
        <p:txBody>
          <a:bodyPr wrap="square">
            <a:spAutoFit/>
          </a:bodyPr>
          <a:lstStyle/>
          <a:p>
            <a:pPr algn="ctr"/>
            <a:r>
              <a:rPr lang="en-US" sz="2400" dirty="0">
                <a:solidFill>
                  <a:schemeClr val="accent4">
                    <a:lumMod val="50000"/>
                  </a:schemeClr>
                </a:solidFill>
                <a:latin typeface="+mj-lt"/>
              </a:rPr>
              <a:t>Employees who rate low on Global Satisfaction questions are more likely to indicate GO</a:t>
            </a:r>
          </a:p>
        </p:txBody>
      </p:sp>
      <p:grpSp>
        <p:nvGrpSpPr>
          <p:cNvPr id="5" name="Group 4">
            <a:extLst>
              <a:ext uri="{FF2B5EF4-FFF2-40B4-BE49-F238E27FC236}">
                <a16:creationId xmlns:a16="http://schemas.microsoft.com/office/drawing/2014/main" id="{0DC47A85-57D8-3E5F-2889-33BBDE1A4E69}"/>
              </a:ext>
            </a:extLst>
          </p:cNvPr>
          <p:cNvGrpSpPr/>
          <p:nvPr/>
        </p:nvGrpSpPr>
        <p:grpSpPr>
          <a:xfrm>
            <a:off x="0" y="1377"/>
            <a:ext cx="12192000" cy="476136"/>
            <a:chOff x="0" y="0"/>
            <a:chExt cx="12192000" cy="476136"/>
          </a:xfrm>
        </p:grpSpPr>
        <p:sp>
          <p:nvSpPr>
            <p:cNvPr id="6" name="Rectangle 5">
              <a:extLst>
                <a:ext uri="{FF2B5EF4-FFF2-40B4-BE49-F238E27FC236}">
                  <a16:creationId xmlns:a16="http://schemas.microsoft.com/office/drawing/2014/main" id="{FCE9F123-5DAD-235E-FA8B-1F66E6036337}"/>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54" descr="Icon of graph">
              <a:extLst>
                <a:ext uri="{FF2B5EF4-FFF2-40B4-BE49-F238E27FC236}">
                  <a16:creationId xmlns:a16="http://schemas.microsoft.com/office/drawing/2014/main" id="{07DE77CD-3E68-214C-CA71-922971DCF655}"/>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4" name="Freeform 13">
                <a:extLst>
                  <a:ext uri="{FF2B5EF4-FFF2-40B4-BE49-F238E27FC236}">
                    <a16:creationId xmlns:a16="http://schemas.microsoft.com/office/drawing/2014/main" id="{55B3BD7D-923B-FC91-D9EC-AD8AE5C64BC1}"/>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5" name="Rectangle 14">
                <a:extLst>
                  <a:ext uri="{FF2B5EF4-FFF2-40B4-BE49-F238E27FC236}">
                    <a16:creationId xmlns:a16="http://schemas.microsoft.com/office/drawing/2014/main" id="{C28B7BD1-424D-39B9-94DF-C24E79B70BBD}"/>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6" name="Rectangle 15">
                <a:extLst>
                  <a:ext uri="{FF2B5EF4-FFF2-40B4-BE49-F238E27FC236}">
                    <a16:creationId xmlns:a16="http://schemas.microsoft.com/office/drawing/2014/main" id="{03F4902E-9650-185C-C2A0-60652419143C}"/>
                  </a:ext>
                  <a:ext uri="{C183D7F6-B498-43B3-948B-1728B52AA6E4}">
                    <adec:decorative xmlns:adec="http://schemas.microsoft.com/office/drawing/2017/decorative" val="1"/>
                  </a:ext>
                </a:extLst>
              </p:cNvPr>
              <p:cNvSpPr>
                <a:spLocks noChangeArrowheads="1"/>
              </p:cNvSpPr>
              <p:nvPr/>
            </p:nvSpPr>
            <p:spPr bwMode="auto">
              <a:xfrm>
                <a:off x="1612900" y="978853"/>
                <a:ext cx="69850" cy="188595"/>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7" name="Rectangle 16">
                <a:extLst>
                  <a:ext uri="{FF2B5EF4-FFF2-40B4-BE49-F238E27FC236}">
                    <a16:creationId xmlns:a16="http://schemas.microsoft.com/office/drawing/2014/main" id="{30E5E055-E3D9-9477-14B3-069D861A3DD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8" name="Rectangle 17">
                <a:extLst>
                  <a:ext uri="{FF2B5EF4-FFF2-40B4-BE49-F238E27FC236}">
                    <a16:creationId xmlns:a16="http://schemas.microsoft.com/office/drawing/2014/main" id="{3F1902C0-68C3-D79C-EC93-3A3CD6DBDD8E}"/>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3" name="TextBox 12">
              <a:extLst>
                <a:ext uri="{FF2B5EF4-FFF2-40B4-BE49-F238E27FC236}">
                  <a16:creationId xmlns:a16="http://schemas.microsoft.com/office/drawing/2014/main" id="{2A1CE0AE-2305-AE0B-E931-1C6B6A67C2C9}"/>
                </a:ext>
              </a:extLst>
            </p:cNvPr>
            <p:cNvSpPr txBox="1"/>
            <p:nvPr/>
          </p:nvSpPr>
          <p:spPr>
            <a:xfrm>
              <a:off x="713383" y="36015"/>
              <a:ext cx="7285355" cy="440121"/>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9" name="Rectangle 18">
            <a:extLst>
              <a:ext uri="{FF2B5EF4-FFF2-40B4-BE49-F238E27FC236}">
                <a16:creationId xmlns:a16="http://schemas.microsoft.com/office/drawing/2014/main" id="{E644A16C-559C-1FED-DCBE-BDF55AA599A2}"/>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81383E1-1971-813B-D7EA-A9AB8E0EA9C1}"/>
              </a:ext>
            </a:extLst>
          </p:cNvPr>
          <p:cNvPicPr>
            <a:picLocks noChangeAspect="1"/>
          </p:cNvPicPr>
          <p:nvPr/>
        </p:nvPicPr>
        <p:blipFill>
          <a:blip r:embed="rId4"/>
          <a:stretch>
            <a:fillRect/>
          </a:stretch>
        </p:blipFill>
        <p:spPr>
          <a:xfrm>
            <a:off x="6387284" y="2942503"/>
            <a:ext cx="5761588" cy="2169447"/>
          </a:xfrm>
          <a:prstGeom prst="rect">
            <a:avLst/>
          </a:prstGeom>
        </p:spPr>
      </p:pic>
      <p:pic>
        <p:nvPicPr>
          <p:cNvPr id="24" name="Picture 23">
            <a:extLst>
              <a:ext uri="{FF2B5EF4-FFF2-40B4-BE49-F238E27FC236}">
                <a16:creationId xmlns:a16="http://schemas.microsoft.com/office/drawing/2014/main" id="{F15100E3-C672-7064-A5A1-DF0DDA385963}"/>
              </a:ext>
            </a:extLst>
          </p:cNvPr>
          <p:cNvPicPr>
            <a:picLocks noChangeAspect="1"/>
          </p:cNvPicPr>
          <p:nvPr/>
        </p:nvPicPr>
        <p:blipFill rotWithShape="1">
          <a:blip r:embed="rId5"/>
          <a:srcRect t="18057"/>
          <a:stretch/>
        </p:blipFill>
        <p:spPr>
          <a:xfrm>
            <a:off x="3061715" y="1330035"/>
            <a:ext cx="6068568" cy="1352347"/>
          </a:xfrm>
          <a:prstGeom prst="rect">
            <a:avLst/>
          </a:prstGeom>
        </p:spPr>
      </p:pic>
      <p:sp>
        <p:nvSpPr>
          <p:cNvPr id="20" name="TextBox 19">
            <a:extLst>
              <a:ext uri="{FF2B5EF4-FFF2-40B4-BE49-F238E27FC236}">
                <a16:creationId xmlns:a16="http://schemas.microsoft.com/office/drawing/2014/main" id="{C3E185FF-0BF0-4757-4B6B-1685DD179C9E}"/>
              </a:ext>
            </a:extLst>
          </p:cNvPr>
          <p:cNvSpPr txBox="1"/>
          <p:nvPr/>
        </p:nvSpPr>
        <p:spPr>
          <a:xfrm>
            <a:off x="8752386" y="6063449"/>
            <a:ext cx="3396486" cy="276999"/>
          </a:xfrm>
          <a:prstGeom prst="rect">
            <a:avLst/>
          </a:prstGeom>
          <a:noFill/>
        </p:spPr>
        <p:txBody>
          <a:bodyPr wrap="square">
            <a:spAutoFit/>
          </a:bodyPr>
          <a:lstStyle/>
          <a:p>
            <a:pPr algn="ctr"/>
            <a:r>
              <a:rPr lang="en-US" sz="1200" dirty="0"/>
              <a:t>(All 4 GSI Questions, n = 2.7M)</a:t>
            </a:r>
          </a:p>
        </p:txBody>
      </p:sp>
    </p:spTree>
    <p:extLst>
      <p:ext uri="{BB962C8B-B14F-4D97-AF65-F5344CB8AC3E}">
        <p14:creationId xmlns:p14="http://schemas.microsoft.com/office/powerpoint/2010/main" val="2357107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4D0156-025C-F0A6-0A0A-64136C99A4FE}"/>
              </a:ext>
            </a:extLst>
          </p:cNvPr>
          <p:cNvPicPr>
            <a:picLocks noChangeAspect="1"/>
          </p:cNvPicPr>
          <p:nvPr/>
        </p:nvPicPr>
        <p:blipFill>
          <a:blip r:embed="rId3"/>
          <a:stretch>
            <a:fillRect/>
          </a:stretch>
        </p:blipFill>
        <p:spPr>
          <a:xfrm>
            <a:off x="0" y="1962556"/>
            <a:ext cx="6573198" cy="2331192"/>
          </a:xfrm>
          <a:prstGeom prst="rect">
            <a:avLst/>
          </a:prstGeom>
        </p:spPr>
      </p:pic>
      <p:sp>
        <p:nvSpPr>
          <p:cNvPr id="22" name="TextBox 21">
            <a:extLst>
              <a:ext uri="{FF2B5EF4-FFF2-40B4-BE49-F238E27FC236}">
                <a16:creationId xmlns:a16="http://schemas.microsoft.com/office/drawing/2014/main" id="{72C9DA41-D044-8FD5-F594-635DA3DAF1AD}"/>
              </a:ext>
            </a:extLst>
          </p:cNvPr>
          <p:cNvSpPr txBox="1"/>
          <p:nvPr/>
        </p:nvSpPr>
        <p:spPr>
          <a:xfrm>
            <a:off x="0" y="963044"/>
            <a:ext cx="12192000" cy="461665"/>
          </a:xfrm>
          <a:prstGeom prst="rect">
            <a:avLst/>
          </a:prstGeom>
          <a:noFill/>
        </p:spPr>
        <p:txBody>
          <a:bodyPr wrap="square" rtlCol="0">
            <a:spAutoFit/>
          </a:bodyPr>
          <a:lstStyle/>
          <a:p>
            <a:pPr algn="ctr"/>
            <a:r>
              <a:rPr lang="en-US" sz="2400" dirty="0">
                <a:solidFill>
                  <a:schemeClr val="accent4">
                    <a:lumMod val="50000"/>
                  </a:schemeClr>
                </a:solidFill>
                <a:latin typeface="+mj-lt"/>
              </a:rPr>
              <a:t>Eight out of 16 AES* questions contribute to our ML model in predicting intent to say GO</a:t>
            </a:r>
          </a:p>
        </p:txBody>
      </p:sp>
      <p:pic>
        <p:nvPicPr>
          <p:cNvPr id="24" name="Picture 23">
            <a:extLst>
              <a:ext uri="{FF2B5EF4-FFF2-40B4-BE49-F238E27FC236}">
                <a16:creationId xmlns:a16="http://schemas.microsoft.com/office/drawing/2014/main" id="{4CAB3986-1B21-3137-6F7A-AFB983CFB845}"/>
              </a:ext>
            </a:extLst>
          </p:cNvPr>
          <p:cNvPicPr>
            <a:picLocks noChangeAspect="1"/>
          </p:cNvPicPr>
          <p:nvPr/>
        </p:nvPicPr>
        <p:blipFill>
          <a:blip r:embed="rId4"/>
          <a:stretch>
            <a:fillRect/>
          </a:stretch>
        </p:blipFill>
        <p:spPr>
          <a:xfrm>
            <a:off x="6450126" y="3285995"/>
            <a:ext cx="5585861" cy="2103279"/>
          </a:xfrm>
          <a:prstGeom prst="rect">
            <a:avLst/>
          </a:prstGeom>
        </p:spPr>
      </p:pic>
      <p:grpSp>
        <p:nvGrpSpPr>
          <p:cNvPr id="26" name="Group 25">
            <a:extLst>
              <a:ext uri="{FF2B5EF4-FFF2-40B4-BE49-F238E27FC236}">
                <a16:creationId xmlns:a16="http://schemas.microsoft.com/office/drawing/2014/main" id="{43580117-FF2F-388F-B8E0-02A51BA44CC4}"/>
              </a:ext>
            </a:extLst>
          </p:cNvPr>
          <p:cNvGrpSpPr/>
          <p:nvPr/>
        </p:nvGrpSpPr>
        <p:grpSpPr>
          <a:xfrm>
            <a:off x="0" y="0"/>
            <a:ext cx="12192000" cy="456130"/>
            <a:chOff x="0" y="0"/>
            <a:chExt cx="12192000" cy="456130"/>
          </a:xfrm>
        </p:grpSpPr>
        <p:sp>
          <p:nvSpPr>
            <p:cNvPr id="27" name="Rectangle 26">
              <a:extLst>
                <a:ext uri="{FF2B5EF4-FFF2-40B4-BE49-F238E27FC236}">
                  <a16:creationId xmlns:a16="http://schemas.microsoft.com/office/drawing/2014/main" id="{D74F2CD4-2A93-538B-807B-E7D41A802005}"/>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54" descr="Icon of graph">
              <a:extLst>
                <a:ext uri="{FF2B5EF4-FFF2-40B4-BE49-F238E27FC236}">
                  <a16:creationId xmlns:a16="http://schemas.microsoft.com/office/drawing/2014/main" id="{DF4B6A17-397B-4B7F-2D9A-7C3FFC4F1BCA}"/>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30" name="Freeform 29">
                <a:extLst>
                  <a:ext uri="{FF2B5EF4-FFF2-40B4-BE49-F238E27FC236}">
                    <a16:creationId xmlns:a16="http://schemas.microsoft.com/office/drawing/2014/main" id="{38C57F9D-5ABC-7593-D431-341C98E397E5}"/>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1" name="Rectangle 30">
                <a:extLst>
                  <a:ext uri="{FF2B5EF4-FFF2-40B4-BE49-F238E27FC236}">
                    <a16:creationId xmlns:a16="http://schemas.microsoft.com/office/drawing/2014/main" id="{D0323195-C3FA-2E60-EF51-ECD5CF388C64}"/>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32" name="Rectangle 31">
                <a:extLst>
                  <a:ext uri="{FF2B5EF4-FFF2-40B4-BE49-F238E27FC236}">
                    <a16:creationId xmlns:a16="http://schemas.microsoft.com/office/drawing/2014/main" id="{2C67293C-9F65-2E66-846A-8B96C973934D}"/>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33" name="Rectangle 32">
                <a:extLst>
                  <a:ext uri="{FF2B5EF4-FFF2-40B4-BE49-F238E27FC236}">
                    <a16:creationId xmlns:a16="http://schemas.microsoft.com/office/drawing/2014/main" id="{51620B2D-43B0-F79B-FECF-0B1736C66C7E}"/>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4" name="Rectangle 33">
                <a:extLst>
                  <a:ext uri="{FF2B5EF4-FFF2-40B4-BE49-F238E27FC236}">
                    <a16:creationId xmlns:a16="http://schemas.microsoft.com/office/drawing/2014/main" id="{51D05234-02A1-FC1B-7F1D-E665995AB78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9" name="TextBox 28">
              <a:extLst>
                <a:ext uri="{FF2B5EF4-FFF2-40B4-BE49-F238E27FC236}">
                  <a16:creationId xmlns:a16="http://schemas.microsoft.com/office/drawing/2014/main" id="{B0961240-AB2D-D0F0-F314-5653F8AF844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36" name="Rectangle 35">
            <a:extLst>
              <a:ext uri="{FF2B5EF4-FFF2-40B4-BE49-F238E27FC236}">
                <a16:creationId xmlns:a16="http://schemas.microsoft.com/office/drawing/2014/main" id="{12C04B39-0B16-6626-2650-1A12AE22126D}"/>
              </a:ext>
            </a:extLst>
          </p:cNvPr>
          <p:cNvSpPr/>
          <p:nvPr/>
        </p:nvSpPr>
        <p:spPr>
          <a:xfrm>
            <a:off x="0" y="639834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EA822E8-F04D-7093-950B-EB07D04B2607}"/>
              </a:ext>
            </a:extLst>
          </p:cNvPr>
          <p:cNvPicPr>
            <a:picLocks noChangeAspect="1"/>
          </p:cNvPicPr>
          <p:nvPr/>
        </p:nvPicPr>
        <p:blipFill rotWithShape="1">
          <a:blip r:embed="rId5"/>
          <a:srcRect r="26114"/>
          <a:stretch/>
        </p:blipFill>
        <p:spPr>
          <a:xfrm>
            <a:off x="1457799" y="4293748"/>
            <a:ext cx="3657600" cy="2063207"/>
          </a:xfrm>
          <a:prstGeom prst="rect">
            <a:avLst/>
          </a:prstGeom>
        </p:spPr>
      </p:pic>
      <p:sp>
        <p:nvSpPr>
          <p:cNvPr id="4" name="TextBox 3">
            <a:extLst>
              <a:ext uri="{FF2B5EF4-FFF2-40B4-BE49-F238E27FC236}">
                <a16:creationId xmlns:a16="http://schemas.microsoft.com/office/drawing/2014/main" id="{1B1AA1DB-223D-2130-93D2-48BE0839CD94}"/>
              </a:ext>
            </a:extLst>
          </p:cNvPr>
          <p:cNvSpPr txBox="1"/>
          <p:nvPr/>
        </p:nvSpPr>
        <p:spPr>
          <a:xfrm>
            <a:off x="5994233" y="5939312"/>
            <a:ext cx="3657600" cy="276999"/>
          </a:xfrm>
          <a:prstGeom prst="rect">
            <a:avLst/>
          </a:prstGeom>
          <a:noFill/>
        </p:spPr>
        <p:txBody>
          <a:bodyPr wrap="square">
            <a:spAutoFit/>
          </a:bodyPr>
          <a:lstStyle/>
          <a:p>
            <a:r>
              <a:rPr lang="en-US" sz="1200" dirty="0"/>
              <a:t>*AES = Annual Employee Survey mandated by Congress</a:t>
            </a:r>
          </a:p>
        </p:txBody>
      </p:sp>
      <p:sp>
        <p:nvSpPr>
          <p:cNvPr id="3" name="TextBox 2">
            <a:extLst>
              <a:ext uri="{FF2B5EF4-FFF2-40B4-BE49-F238E27FC236}">
                <a16:creationId xmlns:a16="http://schemas.microsoft.com/office/drawing/2014/main" id="{020ABA48-631D-4F9F-5E00-3AA210922B68}"/>
              </a:ext>
            </a:extLst>
          </p:cNvPr>
          <p:cNvSpPr txBox="1"/>
          <p:nvPr/>
        </p:nvSpPr>
        <p:spPr>
          <a:xfrm>
            <a:off x="6450126" y="1598642"/>
            <a:ext cx="6567949"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dirty="0">
                <a:latin typeface="+mj-lt"/>
              </a:rPr>
              <a:t>My talents are used well in the workplace</a:t>
            </a:r>
          </a:p>
          <a:p>
            <a:pPr marL="285750" indent="-285750">
              <a:spcAft>
                <a:spcPts val="600"/>
              </a:spcAft>
              <a:buFont typeface="Arial" panose="020B0604020202020204" pitchFamily="34" charset="0"/>
              <a:buChar char="•"/>
            </a:pPr>
            <a:r>
              <a:rPr lang="en-US" sz="1200" dirty="0">
                <a:latin typeface="+mj-lt"/>
              </a:rPr>
              <a:t>I believe the results of this survey will be used to make my agency a better place to work.</a:t>
            </a:r>
          </a:p>
          <a:p>
            <a:pPr marL="285750" indent="-285750">
              <a:spcAft>
                <a:spcPts val="600"/>
              </a:spcAft>
              <a:buFont typeface="Arial" panose="020B0604020202020204" pitchFamily="34" charset="0"/>
              <a:buChar char="•"/>
            </a:pPr>
            <a:r>
              <a:rPr lang="en-US" sz="1200" dirty="0">
                <a:latin typeface="+mj-lt"/>
              </a:rPr>
              <a:t>In my unit, differences in performance are recognized in a meaningful way.</a:t>
            </a:r>
          </a:p>
          <a:p>
            <a:pPr marL="285750" indent="-285750">
              <a:spcAft>
                <a:spcPts val="600"/>
              </a:spcAft>
              <a:buFont typeface="Arial" panose="020B0604020202020204" pitchFamily="34" charset="0"/>
              <a:buChar char="•"/>
            </a:pPr>
            <a:r>
              <a:rPr lang="en-US" sz="1200" dirty="0">
                <a:latin typeface="+mj-lt"/>
              </a:rPr>
              <a:t>How satisfied are you with the recognition you receive for doing a good job?</a:t>
            </a:r>
          </a:p>
          <a:p>
            <a:pPr marL="285750" indent="-285750">
              <a:spcAft>
                <a:spcPts val="600"/>
              </a:spcAft>
              <a:buFont typeface="Arial" panose="020B0604020202020204" pitchFamily="34" charset="0"/>
              <a:buChar char="•"/>
            </a:pPr>
            <a:r>
              <a:rPr lang="en-US" sz="1200" dirty="0">
                <a:latin typeface="+mj-lt"/>
              </a:rPr>
              <a:t>My workload is reasonable.</a:t>
            </a:r>
            <a:endParaRPr lang="en-US" sz="1600" dirty="0">
              <a:latin typeface="+mj-lt"/>
            </a:endParaRPr>
          </a:p>
        </p:txBody>
      </p:sp>
    </p:spTree>
    <p:extLst>
      <p:ext uri="{BB962C8B-B14F-4D97-AF65-F5344CB8AC3E}">
        <p14:creationId xmlns:p14="http://schemas.microsoft.com/office/powerpoint/2010/main" val="2260659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0E400-DB34-B4BE-B9A3-E799E2739818}"/>
              </a:ext>
            </a:extLst>
          </p:cNvPr>
          <p:cNvPicPr>
            <a:picLocks noChangeAspect="1"/>
          </p:cNvPicPr>
          <p:nvPr/>
        </p:nvPicPr>
        <p:blipFill>
          <a:blip r:embed="rId3"/>
          <a:stretch>
            <a:fillRect/>
          </a:stretch>
        </p:blipFill>
        <p:spPr>
          <a:xfrm>
            <a:off x="-9832" y="1000719"/>
            <a:ext cx="6231358" cy="2743200"/>
          </a:xfrm>
          <a:prstGeom prst="rect">
            <a:avLst/>
          </a:prstGeom>
        </p:spPr>
      </p:pic>
      <p:grpSp>
        <p:nvGrpSpPr>
          <p:cNvPr id="6" name="Group 5">
            <a:extLst>
              <a:ext uri="{FF2B5EF4-FFF2-40B4-BE49-F238E27FC236}">
                <a16:creationId xmlns:a16="http://schemas.microsoft.com/office/drawing/2014/main" id="{ED77F131-1BA6-8543-F78C-78459DB7DF99}"/>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BFD3A482-4CE2-CB41-F3E2-2210265BA9CA}"/>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54" descr="Icon of graph">
              <a:extLst>
                <a:ext uri="{FF2B5EF4-FFF2-40B4-BE49-F238E27FC236}">
                  <a16:creationId xmlns:a16="http://schemas.microsoft.com/office/drawing/2014/main" id="{8B67CEC7-36CA-3B59-B186-FF31AA06BC8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D2AEB5B6-36FB-44C5-FB5F-C3D1E5544BA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10">
                <a:extLst>
                  <a:ext uri="{FF2B5EF4-FFF2-40B4-BE49-F238E27FC236}">
                    <a16:creationId xmlns:a16="http://schemas.microsoft.com/office/drawing/2014/main" id="{835BFFC6-A8F7-1FB4-C6D8-BF949F11AC7B}"/>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2" name="Rectangle 11">
                <a:extLst>
                  <a:ext uri="{FF2B5EF4-FFF2-40B4-BE49-F238E27FC236}">
                    <a16:creationId xmlns:a16="http://schemas.microsoft.com/office/drawing/2014/main" id="{81605180-FD1F-3863-9F8A-6DB5FE4CF39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3" name="Rectangle 12">
                <a:extLst>
                  <a:ext uri="{FF2B5EF4-FFF2-40B4-BE49-F238E27FC236}">
                    <a16:creationId xmlns:a16="http://schemas.microsoft.com/office/drawing/2014/main" id="{6D3752CC-DE55-634A-5462-1B4E244A81AC}"/>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9D0C2C4D-6D35-7651-AA96-7C3959C24D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9" name="TextBox 8">
              <a:extLst>
                <a:ext uri="{FF2B5EF4-FFF2-40B4-BE49-F238E27FC236}">
                  <a16:creationId xmlns:a16="http://schemas.microsoft.com/office/drawing/2014/main" id="{0466532F-D80F-CDF7-B83F-598330D693EC}"/>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6" name="Rectangle 15">
            <a:extLst>
              <a:ext uri="{FF2B5EF4-FFF2-40B4-BE49-F238E27FC236}">
                <a16:creationId xmlns:a16="http://schemas.microsoft.com/office/drawing/2014/main" id="{8A1895D8-6BB2-92A7-320D-CBD985F771E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9192D0A-ADD6-0139-A9A1-754D6B6F966E}"/>
              </a:ext>
            </a:extLst>
          </p:cNvPr>
          <p:cNvPicPr>
            <a:picLocks noChangeAspect="1"/>
          </p:cNvPicPr>
          <p:nvPr/>
        </p:nvPicPr>
        <p:blipFill>
          <a:blip r:embed="rId4"/>
          <a:stretch>
            <a:fillRect/>
          </a:stretch>
        </p:blipFill>
        <p:spPr>
          <a:xfrm>
            <a:off x="5207269" y="3663243"/>
            <a:ext cx="6974899" cy="2743200"/>
          </a:xfrm>
          <a:prstGeom prst="rect">
            <a:avLst/>
          </a:prstGeom>
        </p:spPr>
      </p:pic>
      <p:sp>
        <p:nvSpPr>
          <p:cNvPr id="19" name="TextBox 18">
            <a:extLst>
              <a:ext uri="{FF2B5EF4-FFF2-40B4-BE49-F238E27FC236}">
                <a16:creationId xmlns:a16="http://schemas.microsoft.com/office/drawing/2014/main" id="{66CB2B05-56F8-1F60-D429-BF6A5192DA26}"/>
              </a:ext>
            </a:extLst>
          </p:cNvPr>
          <p:cNvSpPr txBox="1"/>
          <p:nvPr/>
        </p:nvSpPr>
        <p:spPr>
          <a:xfrm>
            <a:off x="0" y="585221"/>
            <a:ext cx="11958624" cy="461665"/>
          </a:xfrm>
          <a:prstGeom prst="rect">
            <a:avLst/>
          </a:prstGeom>
          <a:noFill/>
        </p:spPr>
        <p:txBody>
          <a:bodyPr wrap="square" rtlCol="0">
            <a:spAutoFit/>
          </a:bodyPr>
          <a:lstStyle/>
          <a:p>
            <a:pPr algn="ctr"/>
            <a:r>
              <a:rPr lang="en-US" sz="2400" dirty="0">
                <a:solidFill>
                  <a:schemeClr val="accent4">
                    <a:lumMod val="50000"/>
                  </a:schemeClr>
                </a:solidFill>
                <a:latin typeface="+mj-lt"/>
              </a:rPr>
              <a:t>Individuals who score low on certain other factors are likely to indicate GO</a:t>
            </a:r>
          </a:p>
        </p:txBody>
      </p:sp>
      <p:sp>
        <p:nvSpPr>
          <p:cNvPr id="5" name="TextBox 4">
            <a:extLst>
              <a:ext uri="{FF2B5EF4-FFF2-40B4-BE49-F238E27FC236}">
                <a16:creationId xmlns:a16="http://schemas.microsoft.com/office/drawing/2014/main" id="{A09B8C49-819B-E2FC-E80F-9AC2BD44F3E2}"/>
              </a:ext>
            </a:extLst>
          </p:cNvPr>
          <p:cNvSpPr txBox="1"/>
          <p:nvPr/>
        </p:nvSpPr>
        <p:spPr>
          <a:xfrm>
            <a:off x="6221526" y="1801067"/>
            <a:ext cx="6567949" cy="80021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dirty="0">
                <a:latin typeface="+mj-lt"/>
              </a:rPr>
              <a:t>Overall, how good a job do you feel is being done by your immediate supervisor? </a:t>
            </a:r>
          </a:p>
          <a:p>
            <a:pPr marL="285750" indent="-285750">
              <a:spcAft>
                <a:spcPts val="600"/>
              </a:spcAft>
              <a:buFont typeface="Arial" panose="020B0604020202020204" pitchFamily="34" charset="0"/>
              <a:buChar char="•"/>
            </a:pPr>
            <a:r>
              <a:rPr lang="en-US" sz="1200" dirty="0">
                <a:latin typeface="+mj-lt"/>
              </a:rPr>
              <a:t>My work gives me a feeling of personal accomplishment</a:t>
            </a:r>
          </a:p>
          <a:p>
            <a:pPr marL="285750" indent="-285750">
              <a:spcAft>
                <a:spcPts val="600"/>
              </a:spcAft>
              <a:buFont typeface="Arial" panose="020B0604020202020204" pitchFamily="34" charset="0"/>
              <a:buChar char="•"/>
            </a:pPr>
            <a:r>
              <a:rPr lang="en-US" sz="1200" dirty="0">
                <a:latin typeface="+mj-lt"/>
              </a:rPr>
              <a:t>I feel encouraged to come up with new and better ways of doing things.</a:t>
            </a:r>
            <a:endParaRPr lang="en-US" sz="1600" dirty="0">
              <a:latin typeface="+mj-lt"/>
            </a:endParaRPr>
          </a:p>
        </p:txBody>
      </p:sp>
    </p:spTree>
    <p:extLst>
      <p:ext uri="{BB962C8B-B14F-4D97-AF65-F5344CB8AC3E}">
        <p14:creationId xmlns:p14="http://schemas.microsoft.com/office/powerpoint/2010/main" val="2793888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7ED-2FFA-C7DF-D32E-2117D4D8FBCF}"/>
              </a:ext>
            </a:extLst>
          </p:cNvPr>
          <p:cNvSpPr>
            <a:spLocks noGrp="1"/>
          </p:cNvSpPr>
          <p:nvPr>
            <p:ph type="title"/>
          </p:nvPr>
        </p:nvSpPr>
        <p:spPr>
          <a:xfrm>
            <a:off x="838200" y="534696"/>
            <a:ext cx="10515600" cy="1325563"/>
          </a:xfrm>
        </p:spPr>
        <p:txBody>
          <a:bodyPr>
            <a:normAutofit/>
          </a:bodyPr>
          <a:lstStyle/>
          <a:p>
            <a:pPr algn="ctr"/>
            <a:r>
              <a:rPr lang="en-US" sz="2400" dirty="0">
                <a:solidFill>
                  <a:schemeClr val="accent4">
                    <a:lumMod val="50000"/>
                  </a:schemeClr>
                </a:solidFill>
              </a:rPr>
              <a:t>One’s Supervisor status does not seem to play a critical role in predicting GO or Stay</a:t>
            </a:r>
          </a:p>
        </p:txBody>
      </p:sp>
      <p:grpSp>
        <p:nvGrpSpPr>
          <p:cNvPr id="7" name="Group 6">
            <a:extLst>
              <a:ext uri="{FF2B5EF4-FFF2-40B4-BE49-F238E27FC236}">
                <a16:creationId xmlns:a16="http://schemas.microsoft.com/office/drawing/2014/main" id="{8062B4E8-B5EE-CB54-7ECE-209548520DF4}"/>
              </a:ext>
            </a:extLst>
          </p:cNvPr>
          <p:cNvGrpSpPr/>
          <p:nvPr/>
        </p:nvGrpSpPr>
        <p:grpSpPr>
          <a:xfrm>
            <a:off x="-9832" y="0"/>
            <a:ext cx="12192000" cy="456130"/>
            <a:chOff x="0" y="0"/>
            <a:chExt cx="12192000" cy="456130"/>
          </a:xfrm>
        </p:grpSpPr>
        <p:sp>
          <p:nvSpPr>
            <p:cNvPr id="8" name="Rectangle 7">
              <a:extLst>
                <a:ext uri="{FF2B5EF4-FFF2-40B4-BE49-F238E27FC236}">
                  <a16:creationId xmlns:a16="http://schemas.microsoft.com/office/drawing/2014/main" id="{AF6D11D6-B934-DDC7-808A-19082B15321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54" descr="Icon of graph">
              <a:extLst>
                <a:ext uri="{FF2B5EF4-FFF2-40B4-BE49-F238E27FC236}">
                  <a16:creationId xmlns:a16="http://schemas.microsoft.com/office/drawing/2014/main" id="{48920F44-75C2-1BE1-10D9-82DAB7139C4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F0BAF628-3165-23C9-817A-961244A64448}"/>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2" name="Rectangle 11">
                <a:extLst>
                  <a:ext uri="{FF2B5EF4-FFF2-40B4-BE49-F238E27FC236}">
                    <a16:creationId xmlns:a16="http://schemas.microsoft.com/office/drawing/2014/main" id="{69600887-2ACD-0F48-5B0E-95849307BF5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3" name="Rectangle 12">
                <a:extLst>
                  <a:ext uri="{FF2B5EF4-FFF2-40B4-BE49-F238E27FC236}">
                    <a16:creationId xmlns:a16="http://schemas.microsoft.com/office/drawing/2014/main" id="{16D139B2-F407-1A53-DA14-D5EC06E5F7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FFD2EADD-8F54-FE93-82EF-BC166321581D}"/>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5" name="Rectangle 14">
                <a:extLst>
                  <a:ext uri="{FF2B5EF4-FFF2-40B4-BE49-F238E27FC236}">
                    <a16:creationId xmlns:a16="http://schemas.microsoft.com/office/drawing/2014/main" id="{CAA03B63-6A49-5149-CC80-F1DD1CDF7C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0" name="TextBox 9">
              <a:extLst>
                <a:ext uri="{FF2B5EF4-FFF2-40B4-BE49-F238E27FC236}">
                  <a16:creationId xmlns:a16="http://schemas.microsoft.com/office/drawing/2014/main" id="{2219EB3C-185B-A70E-8691-4B8FFD7B3859}"/>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93297368-0390-6549-6AB9-0588A279FB9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B41F547-A6EB-36C3-5EBD-FA1827DE754E}"/>
              </a:ext>
            </a:extLst>
          </p:cNvPr>
          <p:cNvPicPr>
            <a:picLocks noChangeAspect="1"/>
          </p:cNvPicPr>
          <p:nvPr/>
        </p:nvPicPr>
        <p:blipFill>
          <a:blip r:embed="rId3"/>
          <a:stretch>
            <a:fillRect/>
          </a:stretch>
        </p:blipFill>
        <p:spPr>
          <a:xfrm>
            <a:off x="2199968" y="1998999"/>
            <a:ext cx="7772400" cy="3056854"/>
          </a:xfrm>
          <a:prstGeom prst="rect">
            <a:avLst/>
          </a:prstGeom>
        </p:spPr>
      </p:pic>
    </p:spTree>
    <p:extLst>
      <p:ext uri="{BB962C8B-B14F-4D97-AF65-F5344CB8AC3E}">
        <p14:creationId xmlns:p14="http://schemas.microsoft.com/office/powerpoint/2010/main" val="1536527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761D7-699F-21F2-0338-7F99C9BB405C}"/>
              </a:ext>
            </a:extLst>
          </p:cNvPr>
          <p:cNvPicPr>
            <a:picLocks noChangeAspect="1"/>
          </p:cNvPicPr>
          <p:nvPr/>
        </p:nvPicPr>
        <p:blipFill>
          <a:blip r:embed="rId3"/>
          <a:stretch>
            <a:fillRect/>
          </a:stretch>
        </p:blipFill>
        <p:spPr>
          <a:xfrm>
            <a:off x="838199" y="1878608"/>
            <a:ext cx="10069596" cy="3960332"/>
          </a:xfrm>
          <a:prstGeom prst="rect">
            <a:avLst/>
          </a:prstGeom>
        </p:spPr>
      </p:pic>
      <p:grpSp>
        <p:nvGrpSpPr>
          <p:cNvPr id="6" name="Group 5">
            <a:extLst>
              <a:ext uri="{FF2B5EF4-FFF2-40B4-BE49-F238E27FC236}">
                <a16:creationId xmlns:a16="http://schemas.microsoft.com/office/drawing/2014/main" id="{27238ADC-7BA9-B089-4224-59D541A29EB6}"/>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875E4006-7771-588E-04C4-CAA7DF072BE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54" descr="Icon of graph">
              <a:extLst>
                <a:ext uri="{FF2B5EF4-FFF2-40B4-BE49-F238E27FC236}">
                  <a16:creationId xmlns:a16="http://schemas.microsoft.com/office/drawing/2014/main" id="{42BE0F2F-EC6D-0D69-A87A-2AFAC253D56E}"/>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4AE23969-C9F0-1D3C-19D1-517FD81A989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10">
                <a:extLst>
                  <a:ext uri="{FF2B5EF4-FFF2-40B4-BE49-F238E27FC236}">
                    <a16:creationId xmlns:a16="http://schemas.microsoft.com/office/drawing/2014/main" id="{D3E57E77-B2B8-6CFE-B5C4-512BE023FD4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2" name="Rectangle 11">
                <a:extLst>
                  <a:ext uri="{FF2B5EF4-FFF2-40B4-BE49-F238E27FC236}">
                    <a16:creationId xmlns:a16="http://schemas.microsoft.com/office/drawing/2014/main" id="{3F882855-E9C6-AC95-23C3-461FFB2DF05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3" name="Rectangle 12">
                <a:extLst>
                  <a:ext uri="{FF2B5EF4-FFF2-40B4-BE49-F238E27FC236}">
                    <a16:creationId xmlns:a16="http://schemas.microsoft.com/office/drawing/2014/main" id="{7FFA03E2-C6FF-5717-2EC7-B97362C9936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784D8D94-0E7A-431E-0C54-690E810B4CF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9" name="TextBox 8">
              <a:extLst>
                <a:ext uri="{FF2B5EF4-FFF2-40B4-BE49-F238E27FC236}">
                  <a16:creationId xmlns:a16="http://schemas.microsoft.com/office/drawing/2014/main" id="{B94033E6-EE44-4DCE-9359-3E4E4CB097EE}"/>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26447B8D-24AB-CA53-5D99-10704FB6C05A}"/>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a:extLst>
              <a:ext uri="{FF2B5EF4-FFF2-40B4-BE49-F238E27FC236}">
                <a16:creationId xmlns:a16="http://schemas.microsoft.com/office/drawing/2014/main" id="{CA9BAD49-D0FD-942E-5F7C-A476CD2EA853}"/>
              </a:ext>
            </a:extLst>
          </p:cNvPr>
          <p:cNvSpPr>
            <a:spLocks noGrp="1"/>
          </p:cNvSpPr>
          <p:nvPr>
            <p:ph type="title"/>
          </p:nvPr>
        </p:nvSpPr>
        <p:spPr>
          <a:xfrm>
            <a:off x="9832" y="365125"/>
            <a:ext cx="12172335" cy="1325563"/>
          </a:xfrm>
        </p:spPr>
        <p:txBody>
          <a:bodyPr>
            <a:normAutofit/>
          </a:bodyPr>
          <a:lstStyle/>
          <a:p>
            <a:pPr algn="ctr"/>
            <a:r>
              <a:rPr lang="en-US" sz="2400" dirty="0">
                <a:solidFill>
                  <a:schemeClr val="accent4">
                    <a:lumMod val="50000"/>
                  </a:schemeClr>
                </a:solidFill>
              </a:rPr>
              <a:t>Education may or may not contribute to whether employee will choose GO or Stay</a:t>
            </a:r>
          </a:p>
        </p:txBody>
      </p:sp>
    </p:spTree>
    <p:extLst>
      <p:ext uri="{BB962C8B-B14F-4D97-AF65-F5344CB8AC3E}">
        <p14:creationId xmlns:p14="http://schemas.microsoft.com/office/powerpoint/2010/main" val="51260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Results</a:t>
            </a:r>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562868"/>
            <a:ext cx="10707848" cy="1415772"/>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chemeClr val="accent5">
                    <a:lumMod val="50000"/>
                  </a:schemeClr>
                </a:solidFill>
              </a:rPr>
              <a:t>Primary: </a:t>
            </a:r>
          </a:p>
          <a:p>
            <a:pPr marL="971550" lvl="1" indent="-514350">
              <a:spcAft>
                <a:spcPts val="600"/>
              </a:spcAft>
              <a:buFont typeface="Wingdings" pitchFamily="2" charset="2"/>
              <a:buChar char="§"/>
            </a:pPr>
            <a:r>
              <a:rPr lang="en-US" sz="2400" dirty="0"/>
              <a:t>Use Machine Learning to analyze the FEVS and identify the factors that predict an employee choosing “Leave” on the Intent to Leave Question</a:t>
            </a:r>
          </a:p>
        </p:txBody>
      </p:sp>
      <p:grpSp>
        <p:nvGrpSpPr>
          <p:cNvPr id="4" name="Group 3">
            <a:extLst>
              <a:ext uri="{FF2B5EF4-FFF2-40B4-BE49-F238E27FC236}">
                <a16:creationId xmlns:a16="http://schemas.microsoft.com/office/drawing/2014/main" id="{E419CD09-6CEF-DF87-A56B-6458C8963433}"/>
              </a:ext>
            </a:extLst>
          </p:cNvPr>
          <p:cNvGrpSpPr/>
          <p:nvPr/>
        </p:nvGrpSpPr>
        <p:grpSpPr>
          <a:xfrm>
            <a:off x="0" y="-1098"/>
            <a:ext cx="12192000" cy="451556"/>
            <a:chOff x="0" y="-1098"/>
            <a:chExt cx="12192000" cy="451556"/>
          </a:xfrm>
        </p:grpSpPr>
        <p:sp>
          <p:nvSpPr>
            <p:cNvPr id="5" name="Rectangle 4">
              <a:extLst>
                <a:ext uri="{FF2B5EF4-FFF2-40B4-BE49-F238E27FC236}">
                  <a16:creationId xmlns:a16="http://schemas.microsoft.com/office/drawing/2014/main" id="{2D9A793B-A6E1-01D8-1B06-6FE8472F2606}"/>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descr="Icon of puzzle piece">
              <a:extLst>
                <a:ext uri="{FF2B5EF4-FFF2-40B4-BE49-F238E27FC236}">
                  <a16:creationId xmlns:a16="http://schemas.microsoft.com/office/drawing/2014/main" id="{F487C431-16CF-0A3E-E4E5-E2D2B97E6192}"/>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7" name="TextBox 6">
              <a:extLst>
                <a:ext uri="{FF2B5EF4-FFF2-40B4-BE49-F238E27FC236}">
                  <a16:creationId xmlns:a16="http://schemas.microsoft.com/office/drawing/2014/main" id="{3C0A5E26-E0E5-1392-AC72-9F15367FBE49}"/>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6" name="Rectangle 15">
            <a:extLst>
              <a:ext uri="{FF2B5EF4-FFF2-40B4-BE49-F238E27FC236}">
                <a16:creationId xmlns:a16="http://schemas.microsoft.com/office/drawing/2014/main" id="{E6FFCE23-E30A-8587-31C3-6B08E61A45AD}"/>
              </a:ext>
            </a:extLst>
          </p:cNvPr>
          <p:cNvSpPr/>
          <p:nvPr/>
        </p:nvSpPr>
        <p:spPr>
          <a:xfrm>
            <a:off x="0" y="6406444"/>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834DDCB-3114-B4F8-0B13-895E0F0C64DA}"/>
              </a:ext>
            </a:extLst>
          </p:cNvPr>
          <p:cNvSpPr txBox="1"/>
          <p:nvPr/>
        </p:nvSpPr>
        <p:spPr>
          <a:xfrm>
            <a:off x="213841" y="3243770"/>
            <a:ext cx="11764318" cy="1384995"/>
          </a:xfrm>
          <a:prstGeom prst="rect">
            <a:avLst/>
          </a:prstGeom>
          <a:noFill/>
          <a:ln>
            <a:noFill/>
          </a:ln>
        </p:spPr>
        <p:txBody>
          <a:bodyPr wrap="square" rtlCol="0">
            <a:spAutoFit/>
          </a:bodyPr>
          <a:lstStyle/>
          <a:p>
            <a:pPr algn="just"/>
            <a:r>
              <a:rPr lang="en-US" sz="2800" dirty="0">
                <a:solidFill>
                  <a:schemeClr val="accent5">
                    <a:lumMod val="50000"/>
                  </a:schemeClr>
                </a:solidFill>
                <a:highlight>
                  <a:srgbClr val="FFFF00"/>
                </a:highlight>
                <a:latin typeface="+mj-lt"/>
              </a:rPr>
              <a:t>Initial Hypothesis</a:t>
            </a:r>
            <a:r>
              <a:rPr lang="en-US" sz="2800" dirty="0">
                <a:solidFill>
                  <a:schemeClr val="accent5">
                    <a:lumMod val="50000"/>
                  </a:schemeClr>
                </a:solidFill>
                <a:latin typeface="+mj-lt"/>
              </a:rPr>
              <a:t>: By analyzing the FEVS data using Machine Learning, we will identify the factors that can predict someone answering “Yes, to take another job outside the Federal Government” to this question (i.e.,  “Leave”).</a:t>
            </a:r>
          </a:p>
        </p:txBody>
      </p:sp>
      <p:sp>
        <p:nvSpPr>
          <p:cNvPr id="20" name="TextBox 19">
            <a:extLst>
              <a:ext uri="{FF2B5EF4-FFF2-40B4-BE49-F238E27FC236}">
                <a16:creationId xmlns:a16="http://schemas.microsoft.com/office/drawing/2014/main" id="{7C12D7AF-B4A8-502E-25C5-8B2A159868F4}"/>
              </a:ext>
            </a:extLst>
          </p:cNvPr>
          <p:cNvSpPr txBox="1"/>
          <p:nvPr/>
        </p:nvSpPr>
        <p:spPr>
          <a:xfrm>
            <a:off x="213841" y="4945923"/>
            <a:ext cx="11764318" cy="954107"/>
          </a:xfrm>
          <a:prstGeom prst="rect">
            <a:avLst/>
          </a:prstGeom>
          <a:noFill/>
          <a:ln>
            <a:noFill/>
          </a:ln>
        </p:spPr>
        <p:txBody>
          <a:bodyPr wrap="square" rtlCol="0">
            <a:spAutoFit/>
          </a:bodyPr>
          <a:lstStyle/>
          <a:p>
            <a:pPr algn="just"/>
            <a:r>
              <a:rPr lang="en-US" sz="2800" dirty="0">
                <a:solidFill>
                  <a:schemeClr val="accent5">
                    <a:lumMod val="50000"/>
                  </a:schemeClr>
                </a:solidFill>
                <a:highlight>
                  <a:srgbClr val="FFFF00"/>
                </a:highlight>
                <a:latin typeface="+mj-lt"/>
              </a:rPr>
              <a:t>Outcome</a:t>
            </a:r>
            <a:r>
              <a:rPr lang="en-US" sz="2800" dirty="0">
                <a:solidFill>
                  <a:schemeClr val="accent5">
                    <a:lumMod val="50000"/>
                  </a:schemeClr>
                </a:solidFill>
                <a:latin typeface="+mj-lt"/>
              </a:rPr>
              <a:t>: </a:t>
            </a:r>
            <a:r>
              <a:rPr lang="en-US" sz="2800" b="1" dirty="0">
                <a:solidFill>
                  <a:schemeClr val="accent5">
                    <a:lumMod val="50000"/>
                  </a:schemeClr>
                </a:solidFill>
                <a:latin typeface="+mj-lt"/>
              </a:rPr>
              <a:t>Yes</a:t>
            </a:r>
            <a:r>
              <a:rPr lang="en-US" sz="2800" dirty="0">
                <a:solidFill>
                  <a:schemeClr val="accent5">
                    <a:lumMod val="50000"/>
                  </a:schemeClr>
                </a:solidFill>
                <a:latin typeface="+mj-lt"/>
              </a:rPr>
              <a:t>, by analyzing the FEVS data using Machine Learning, we identified the most important factors that can predict an employee’s intent to leave.</a:t>
            </a:r>
          </a:p>
        </p:txBody>
      </p:sp>
    </p:spTree>
    <p:extLst>
      <p:ext uri="{BB962C8B-B14F-4D97-AF65-F5344CB8AC3E}">
        <p14:creationId xmlns:p14="http://schemas.microsoft.com/office/powerpoint/2010/main" val="1502007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Project Results</a:t>
            </a:r>
          </a:p>
        </p:txBody>
      </p:sp>
      <p:sp>
        <p:nvSpPr>
          <p:cNvPr id="3" name="TextBox 2">
            <a:extLst>
              <a:ext uri="{FF2B5EF4-FFF2-40B4-BE49-F238E27FC236}">
                <a16:creationId xmlns:a16="http://schemas.microsoft.com/office/drawing/2014/main" id="{AD884158-FD92-35BA-DEB3-C5237BFD80E0}"/>
              </a:ext>
            </a:extLst>
          </p:cNvPr>
          <p:cNvSpPr txBox="1"/>
          <p:nvPr/>
        </p:nvSpPr>
        <p:spPr>
          <a:xfrm>
            <a:off x="742076" y="1690688"/>
            <a:ext cx="10707848" cy="4462760"/>
          </a:xfrm>
          <a:prstGeom prst="rect">
            <a:avLst/>
          </a:prstGeom>
          <a:noFill/>
        </p:spPr>
        <p:txBody>
          <a:bodyPr wrap="square" rtlCol="0">
            <a:spAutoFit/>
          </a:bodyPr>
          <a:lstStyle/>
          <a:p>
            <a:pPr marL="514350" indent="-514350">
              <a:spcAft>
                <a:spcPts val="1200"/>
              </a:spcAft>
              <a:buFont typeface="Wingdings" pitchFamily="2" charset="2"/>
              <a:buChar char="Ø"/>
            </a:pPr>
            <a:r>
              <a:rPr lang="en-US" sz="2800" b="1" dirty="0">
                <a:solidFill>
                  <a:schemeClr val="accent5">
                    <a:lumMod val="50000"/>
                  </a:schemeClr>
                </a:solidFill>
              </a:rPr>
              <a:t>Secondary:</a:t>
            </a:r>
          </a:p>
          <a:p>
            <a:pPr marL="971550" lvl="1" indent="-514350">
              <a:spcAft>
                <a:spcPts val="600"/>
              </a:spcAft>
              <a:buFont typeface="Wingdings" pitchFamily="2" charset="2"/>
              <a:buChar char="§"/>
            </a:pPr>
            <a:r>
              <a:rPr lang="en-US" sz="2400" dirty="0"/>
              <a:t>Validate (clarify/debunk) any assumed relationship between the Indexes and answers on  Intent to Leave question</a:t>
            </a:r>
          </a:p>
          <a:p>
            <a:pPr marL="1428750" lvl="2" indent="-514350">
              <a:spcAft>
                <a:spcPts val="600"/>
              </a:spcAft>
              <a:buFont typeface="Wingdings" pitchFamily="2" charset="2"/>
              <a:buChar char="§"/>
            </a:pPr>
            <a:r>
              <a:rPr lang="en-US" sz="2400" b="1" dirty="0"/>
              <a:t>Validated</a:t>
            </a:r>
            <a:r>
              <a:rPr lang="en-US" sz="2400" dirty="0"/>
              <a:t> GSI (100%) and (AES 50%) as predictors of Intent to Leave</a:t>
            </a:r>
          </a:p>
          <a:p>
            <a:pPr marL="1428750" lvl="2" indent="-514350">
              <a:spcAft>
                <a:spcPts val="600"/>
              </a:spcAft>
              <a:buFont typeface="Wingdings" pitchFamily="2" charset="2"/>
              <a:buChar char="§"/>
            </a:pPr>
            <a:r>
              <a:rPr lang="en-US" sz="2400" b="1" dirty="0"/>
              <a:t>No support for</a:t>
            </a:r>
            <a:r>
              <a:rPr lang="en-US" sz="2400" dirty="0"/>
              <a:t> EEI’s presumed relationship to Intent to Leave</a:t>
            </a:r>
          </a:p>
          <a:p>
            <a:pPr marL="971550" lvl="1" indent="-514350">
              <a:spcAft>
                <a:spcPts val="600"/>
              </a:spcAft>
              <a:buFont typeface="Wingdings" pitchFamily="2" charset="2"/>
              <a:buChar char="§"/>
            </a:pPr>
            <a:r>
              <a:rPr lang="en-US" sz="2400" dirty="0"/>
              <a:t>Develop a Web Survey or App that could allow federal managers to predict workforce availability (sooner), or even intervene</a:t>
            </a:r>
          </a:p>
          <a:p>
            <a:pPr marL="1428750" lvl="2" indent="-514350">
              <a:spcAft>
                <a:spcPts val="600"/>
              </a:spcAft>
              <a:buFont typeface="Wingdings" pitchFamily="2" charset="2"/>
              <a:buChar char="§"/>
            </a:pPr>
            <a:r>
              <a:rPr lang="en-US" sz="2400" dirty="0"/>
              <a:t>(Not started)</a:t>
            </a:r>
          </a:p>
          <a:p>
            <a:pPr marL="1428750" lvl="2" indent="-514350">
              <a:spcAft>
                <a:spcPts val="600"/>
              </a:spcAft>
              <a:buFont typeface="Wingdings" pitchFamily="2" charset="2"/>
              <a:buChar char="§"/>
            </a:pPr>
            <a:endParaRPr lang="en-US" sz="2400" dirty="0"/>
          </a:p>
          <a:p>
            <a:pPr marL="971550" lvl="1" indent="-514350">
              <a:spcAft>
                <a:spcPts val="600"/>
              </a:spcAft>
              <a:buFont typeface="Wingdings" pitchFamily="2" charset="2"/>
              <a:buChar char="§"/>
            </a:pPr>
            <a:endParaRPr lang="en-US" sz="2400" dirty="0"/>
          </a:p>
        </p:txBody>
      </p:sp>
      <p:grpSp>
        <p:nvGrpSpPr>
          <p:cNvPr id="4" name="Group 3">
            <a:extLst>
              <a:ext uri="{FF2B5EF4-FFF2-40B4-BE49-F238E27FC236}">
                <a16:creationId xmlns:a16="http://schemas.microsoft.com/office/drawing/2014/main" id="{E419CD09-6CEF-DF87-A56B-6458C8963433}"/>
              </a:ext>
            </a:extLst>
          </p:cNvPr>
          <p:cNvGrpSpPr/>
          <p:nvPr/>
        </p:nvGrpSpPr>
        <p:grpSpPr>
          <a:xfrm>
            <a:off x="0" y="-1098"/>
            <a:ext cx="12192000" cy="451556"/>
            <a:chOff x="0" y="-1098"/>
            <a:chExt cx="12192000" cy="451556"/>
          </a:xfrm>
        </p:grpSpPr>
        <p:sp>
          <p:nvSpPr>
            <p:cNvPr id="5" name="Rectangle 4">
              <a:extLst>
                <a:ext uri="{FF2B5EF4-FFF2-40B4-BE49-F238E27FC236}">
                  <a16:creationId xmlns:a16="http://schemas.microsoft.com/office/drawing/2014/main" id="{2D9A793B-A6E1-01D8-1B06-6FE8472F2606}"/>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descr="Icon of puzzle piece">
              <a:extLst>
                <a:ext uri="{FF2B5EF4-FFF2-40B4-BE49-F238E27FC236}">
                  <a16:creationId xmlns:a16="http://schemas.microsoft.com/office/drawing/2014/main" id="{F487C431-16CF-0A3E-E4E5-E2D2B97E6192}"/>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7" name="TextBox 6">
              <a:extLst>
                <a:ext uri="{FF2B5EF4-FFF2-40B4-BE49-F238E27FC236}">
                  <a16:creationId xmlns:a16="http://schemas.microsoft.com/office/drawing/2014/main" id="{3C0A5E26-E0E5-1392-AC72-9F15367FBE49}"/>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16" name="Rectangle 15">
            <a:extLst>
              <a:ext uri="{FF2B5EF4-FFF2-40B4-BE49-F238E27FC236}">
                <a16:creationId xmlns:a16="http://schemas.microsoft.com/office/drawing/2014/main" id="{E6FFCE23-E30A-8587-31C3-6B08E61A45AD}"/>
              </a:ext>
            </a:extLst>
          </p:cNvPr>
          <p:cNvSpPr/>
          <p:nvPr/>
        </p:nvSpPr>
        <p:spPr>
          <a:xfrm>
            <a:off x="0" y="6406444"/>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956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766480" y="447893"/>
            <a:ext cx="10515600" cy="1325563"/>
          </a:xfrm>
        </p:spPr>
        <p:txBody>
          <a:bodyPr/>
          <a:lstStyle/>
          <a:p>
            <a:pPr algn="ctr"/>
            <a:r>
              <a:rPr lang="en-US" dirty="0"/>
              <a:t>Practical Application</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670356" y="1549338"/>
            <a:ext cx="11092310" cy="3153171"/>
          </a:xfrm>
          <a:prstGeom prst="rect">
            <a:avLst/>
          </a:prstGeom>
          <a:noFill/>
        </p:spPr>
        <p:txBody>
          <a:bodyPr wrap="square" rtlCol="0">
            <a:spAutoFit/>
          </a:bodyPr>
          <a:lstStyle/>
          <a:p>
            <a:pPr marL="457200" indent="-457200">
              <a:lnSpc>
                <a:spcPct val="150000"/>
              </a:lnSpc>
              <a:spcAft>
                <a:spcPts val="1200"/>
              </a:spcAft>
              <a:buFont typeface="Wingdings" pitchFamily="2" charset="2"/>
              <a:buChar char="Ø"/>
            </a:pPr>
            <a:r>
              <a:rPr lang="en-US" sz="2400" dirty="0"/>
              <a:t>Best options for for predicting whether employees will say they intend to leave:</a:t>
            </a:r>
          </a:p>
          <a:p>
            <a:pPr marL="914400" lvl="1" indent="-457200">
              <a:lnSpc>
                <a:spcPct val="150000"/>
              </a:lnSpc>
              <a:spcAft>
                <a:spcPts val="1200"/>
              </a:spcAft>
              <a:buFont typeface="Wingdings" pitchFamily="2" charset="2"/>
              <a:buChar char="ü"/>
            </a:pPr>
            <a:r>
              <a:rPr lang="en-US" sz="2000" dirty="0"/>
              <a:t>Global Satisfaction Index and the answers to all 4 questions</a:t>
            </a:r>
          </a:p>
          <a:p>
            <a:pPr marL="914400" lvl="1" indent="-457200">
              <a:lnSpc>
                <a:spcPct val="150000"/>
              </a:lnSpc>
              <a:spcAft>
                <a:spcPts val="1200"/>
              </a:spcAft>
              <a:buFont typeface="Wingdings" pitchFamily="2" charset="2"/>
              <a:buChar char="ü"/>
            </a:pPr>
            <a:r>
              <a:rPr lang="en-US" sz="2000" dirty="0"/>
              <a:t>Answers to 8 out of the 16 Annual Employee Survey (AES) questions</a:t>
            </a:r>
          </a:p>
          <a:p>
            <a:pPr marL="457200" indent="-457200">
              <a:lnSpc>
                <a:spcPct val="150000"/>
              </a:lnSpc>
              <a:spcAft>
                <a:spcPts val="1200"/>
              </a:spcAft>
              <a:buFont typeface="Wingdings" pitchFamily="2" charset="2"/>
              <a:buChar char="Ø"/>
            </a:pPr>
            <a:r>
              <a:rPr lang="en-US" sz="2400" dirty="0"/>
              <a:t>The Employee Engagement Index (EEI) is not as useful for predicting intent to leave</a:t>
            </a:r>
          </a:p>
          <a:p>
            <a:pPr marL="914400" lvl="1" indent="-457200">
              <a:lnSpc>
                <a:spcPct val="150000"/>
              </a:lnSpc>
              <a:spcAft>
                <a:spcPts val="1200"/>
              </a:spcAft>
              <a:buFont typeface="System Font Regular"/>
              <a:buChar char="✗"/>
            </a:pPr>
            <a:r>
              <a:rPr lang="en-US" sz="2000" dirty="0"/>
              <a:t>Only four of the 15 questions made it into our top 13, and even those were in our bottom 8. </a:t>
            </a:r>
          </a:p>
        </p:txBody>
      </p:sp>
    </p:spTree>
    <p:extLst>
      <p:ext uri="{BB962C8B-B14F-4D97-AF65-F5344CB8AC3E}">
        <p14:creationId xmlns:p14="http://schemas.microsoft.com/office/powerpoint/2010/main" val="2756584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83B0BF-E2D6-7AED-6EE5-929081ADC92B}"/>
              </a:ext>
            </a:extLst>
          </p:cNvPr>
          <p:cNvPicPr>
            <a:picLocks noChangeAspect="1"/>
          </p:cNvPicPr>
          <p:nvPr/>
        </p:nvPicPr>
        <p:blipFill rotWithShape="1">
          <a:blip r:embed="rId3"/>
          <a:srcRect b="44780"/>
          <a:stretch/>
        </p:blipFill>
        <p:spPr>
          <a:xfrm>
            <a:off x="1193668" y="1625420"/>
            <a:ext cx="10160132" cy="2777031"/>
          </a:xfrm>
          <a:prstGeom prst="rect">
            <a:avLst/>
          </a:prstGeom>
        </p:spPr>
      </p:pic>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645862"/>
            <a:ext cx="10515600" cy="1325563"/>
          </a:xfrm>
        </p:spPr>
        <p:txBody>
          <a:bodyPr>
            <a:normAutofit/>
          </a:bodyPr>
          <a:lstStyle/>
          <a:p>
            <a:pPr algn="ctr"/>
            <a:r>
              <a:rPr lang="en-US" sz="3600" dirty="0">
                <a:solidFill>
                  <a:srgbClr val="36B3EB"/>
                </a:solidFill>
              </a:rPr>
              <a:t>We focused on one question that asked about an employee’s intent to leave within the next year:</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1A6E3FFA-6ECF-A8C9-11DF-F07FDB7298E1}"/>
              </a:ext>
            </a:extLst>
          </p:cNvPr>
          <p:cNvGrpSpPr/>
          <p:nvPr/>
        </p:nvGrpSpPr>
        <p:grpSpPr>
          <a:xfrm>
            <a:off x="0" y="0"/>
            <a:ext cx="12192000" cy="467618"/>
            <a:chOff x="0" y="0"/>
            <a:chExt cx="12192000" cy="467618"/>
          </a:xfrm>
        </p:grpSpPr>
        <p:sp>
          <p:nvSpPr>
            <p:cNvPr id="25" name="Rectangle 24">
              <a:extLst>
                <a:ext uri="{FF2B5EF4-FFF2-40B4-BE49-F238E27FC236}">
                  <a16:creationId xmlns:a16="http://schemas.microsoft.com/office/drawing/2014/main" id="{3E108F56-AEC3-9D4A-2BD8-CEA80A6D6460}"/>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365" descr="Icon of lightbulb">
              <a:extLst>
                <a:ext uri="{FF2B5EF4-FFF2-40B4-BE49-F238E27FC236}">
                  <a16:creationId xmlns:a16="http://schemas.microsoft.com/office/drawing/2014/main" id="{D40CDBA5-4E83-B27D-A25C-D7461E0AE847}"/>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8" name="Freeform 44">
                <a:extLst>
                  <a:ext uri="{FF2B5EF4-FFF2-40B4-BE49-F238E27FC236}">
                    <a16:creationId xmlns:a16="http://schemas.microsoft.com/office/drawing/2014/main" id="{27F74EBA-3960-8AA9-D339-51AF1773A04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9" name="Freeform 45">
                <a:extLst>
                  <a:ext uri="{FF2B5EF4-FFF2-40B4-BE49-F238E27FC236}">
                    <a16:creationId xmlns:a16="http://schemas.microsoft.com/office/drawing/2014/main" id="{B9D68330-CD30-0959-51C1-486307DD2D07}"/>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7" name="TextBox 26">
              <a:extLst>
                <a:ext uri="{FF2B5EF4-FFF2-40B4-BE49-F238E27FC236}">
                  <a16:creationId xmlns:a16="http://schemas.microsoft.com/office/drawing/2014/main" id="{7B46328E-B885-C9B6-8683-9FB0565C1676}"/>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3" name="TextBox 2">
            <a:extLst>
              <a:ext uri="{FF2B5EF4-FFF2-40B4-BE49-F238E27FC236}">
                <a16:creationId xmlns:a16="http://schemas.microsoft.com/office/drawing/2014/main" id="{B45AA436-24AA-59C0-73FE-25101B9C0AF1}"/>
              </a:ext>
            </a:extLst>
          </p:cNvPr>
          <p:cNvSpPr txBox="1"/>
          <p:nvPr/>
        </p:nvSpPr>
        <p:spPr>
          <a:xfrm>
            <a:off x="470922" y="4689511"/>
            <a:ext cx="11236287" cy="1384995"/>
          </a:xfrm>
          <a:prstGeom prst="rect">
            <a:avLst/>
          </a:prstGeom>
          <a:noFill/>
          <a:ln>
            <a:noFill/>
          </a:ln>
        </p:spPr>
        <p:txBody>
          <a:bodyPr wrap="square" rtlCol="0">
            <a:spAutoFit/>
          </a:bodyPr>
          <a:lstStyle/>
          <a:p>
            <a:pPr algn="just"/>
            <a:r>
              <a:rPr lang="en-US" sz="2800" b="1" dirty="0">
                <a:solidFill>
                  <a:srgbClr val="36B3EB"/>
                </a:solidFill>
                <a:highlight>
                  <a:srgbClr val="FFFF00"/>
                </a:highlight>
                <a:latin typeface="+mj-lt"/>
              </a:rPr>
              <a:t>Initial Hypothesis</a:t>
            </a:r>
            <a:r>
              <a:rPr lang="en-US" sz="2800" b="1" dirty="0">
                <a:solidFill>
                  <a:srgbClr val="36B3EB"/>
                </a:solidFill>
                <a:latin typeface="+mj-lt"/>
              </a:rPr>
              <a:t>: </a:t>
            </a:r>
            <a:r>
              <a:rPr lang="en-US" sz="2800" dirty="0">
                <a:solidFill>
                  <a:srgbClr val="00B0F0"/>
                </a:solidFill>
                <a:latin typeface="+mj-lt"/>
              </a:rPr>
              <a:t>By analyzing the FEVS data using Machine Learning, we will identify the factors that can predict someone answering “Yes, to take another job outside the Federal Government” to this question (i.e.,  “Leave”).</a:t>
            </a:r>
          </a:p>
        </p:txBody>
      </p:sp>
    </p:spTree>
    <p:extLst>
      <p:ext uri="{BB962C8B-B14F-4D97-AF65-F5344CB8AC3E}">
        <p14:creationId xmlns:p14="http://schemas.microsoft.com/office/powerpoint/2010/main" val="2707986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766480" y="320300"/>
            <a:ext cx="10515600" cy="1325563"/>
          </a:xfrm>
        </p:spPr>
        <p:txBody>
          <a:bodyPr/>
          <a:lstStyle/>
          <a:p>
            <a:pPr algn="ctr"/>
            <a:r>
              <a:rPr lang="en-US" dirty="0"/>
              <a:t>Limitations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670356" y="1421745"/>
            <a:ext cx="10371892" cy="4062651"/>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Worked with sampled data</a:t>
            </a:r>
          </a:p>
          <a:p>
            <a:pPr marL="914400" lvl="1" indent="-457200">
              <a:spcAft>
                <a:spcPts val="1200"/>
              </a:spcAft>
              <a:buFont typeface="Wingdings" pitchFamily="2" charset="2"/>
              <a:buChar char="§"/>
            </a:pPr>
            <a:r>
              <a:rPr lang="en-US" sz="2800" dirty="0"/>
              <a:t> Up to 1.8M/2.7M rows</a:t>
            </a:r>
          </a:p>
          <a:p>
            <a:pPr marL="457200" indent="-457200">
              <a:spcAft>
                <a:spcPts val="1200"/>
              </a:spcAft>
              <a:buFont typeface="Wingdings" pitchFamily="2" charset="2"/>
              <a:buChar char="Ø"/>
            </a:pPr>
            <a:r>
              <a:rPr lang="en-US" sz="2800" dirty="0"/>
              <a:t>Collapsing StayorGo to binary might have diluted our focus “Leave”</a:t>
            </a:r>
          </a:p>
          <a:p>
            <a:pPr marL="914400" lvl="1" indent="-457200">
              <a:spcAft>
                <a:spcPts val="1200"/>
              </a:spcAft>
              <a:buFont typeface="Wingdings" pitchFamily="2" charset="2"/>
              <a:buChar char="§"/>
            </a:pPr>
            <a:r>
              <a:rPr lang="en-US" sz="2400" dirty="0"/>
              <a:t>“Not-Stay” may need to be compared to a different turnover metric (e.g., Total Separations)</a:t>
            </a:r>
          </a:p>
          <a:p>
            <a:pPr marL="457200" indent="-457200">
              <a:spcAft>
                <a:spcPts val="1200"/>
              </a:spcAft>
              <a:buFont typeface="Wingdings" pitchFamily="2" charset="2"/>
              <a:buChar char="Ø"/>
            </a:pPr>
            <a:r>
              <a:rPr lang="en-US" sz="2800" dirty="0"/>
              <a:t>Results are valid for federal government as a whole</a:t>
            </a:r>
          </a:p>
          <a:p>
            <a:pPr marL="914400" lvl="1" indent="-457200">
              <a:spcAft>
                <a:spcPts val="1200"/>
              </a:spcAft>
              <a:buFont typeface="Wingdings" pitchFamily="2" charset="2"/>
              <a:buChar char="§"/>
            </a:pPr>
            <a:r>
              <a:rPr lang="en-US" sz="2400" dirty="0"/>
              <a:t>We did not use weighting factors supplied in the Codebooks to break out results for individual agencies</a:t>
            </a:r>
          </a:p>
        </p:txBody>
      </p:sp>
    </p:spTree>
    <p:extLst>
      <p:ext uri="{BB962C8B-B14F-4D97-AF65-F5344CB8AC3E}">
        <p14:creationId xmlns:p14="http://schemas.microsoft.com/office/powerpoint/2010/main" val="1428315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Future Opportunities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0AAF9FE-5C9E-1E35-6A3D-B6048AD3F50F}"/>
              </a:ext>
            </a:extLst>
          </p:cNvPr>
          <p:cNvSpPr txBox="1"/>
          <p:nvPr/>
        </p:nvSpPr>
        <p:spPr>
          <a:xfrm>
            <a:off x="261488" y="1877724"/>
            <a:ext cx="11092311" cy="1107996"/>
          </a:xfrm>
          <a:prstGeom prst="rect">
            <a:avLst/>
          </a:prstGeom>
          <a:noFill/>
        </p:spPr>
        <p:txBody>
          <a:bodyPr wrap="square" rtlCol="0">
            <a:spAutoFit/>
          </a:bodyPr>
          <a:lstStyle/>
          <a:p>
            <a:pPr marL="457200" indent="-457200">
              <a:spcAft>
                <a:spcPts val="1200"/>
              </a:spcAft>
              <a:buFont typeface="Wingdings" pitchFamily="2" charset="2"/>
              <a:buChar char="Ø"/>
            </a:pPr>
            <a:endParaRPr lang="en-US" sz="2800" dirty="0"/>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
        <p:nvSpPr>
          <p:cNvPr id="3" name="TextBox 2">
            <a:extLst>
              <a:ext uri="{FF2B5EF4-FFF2-40B4-BE49-F238E27FC236}">
                <a16:creationId xmlns:a16="http://schemas.microsoft.com/office/drawing/2014/main" id="{8EC14A20-A987-F3F5-C0D4-B3FFE0F98F9C}"/>
              </a:ext>
            </a:extLst>
          </p:cNvPr>
          <p:cNvSpPr txBox="1"/>
          <p:nvPr/>
        </p:nvSpPr>
        <p:spPr>
          <a:xfrm>
            <a:off x="742076" y="1690688"/>
            <a:ext cx="10707848" cy="2585323"/>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Analyze additional “Leave” questions asked during:</a:t>
            </a:r>
          </a:p>
          <a:p>
            <a:pPr marL="914400" lvl="1" indent="-457200">
              <a:spcAft>
                <a:spcPts val="1200"/>
              </a:spcAft>
              <a:buFont typeface="Wingdings" pitchFamily="2" charset="2"/>
              <a:buChar char="§"/>
            </a:pPr>
            <a:r>
              <a:rPr lang="en-US" sz="2400" dirty="0"/>
              <a:t>Shutdown in 2019 </a:t>
            </a:r>
          </a:p>
          <a:p>
            <a:pPr marL="914400" lvl="1" indent="-457200">
              <a:spcAft>
                <a:spcPts val="1200"/>
              </a:spcAft>
              <a:buFont typeface="Wingdings" pitchFamily="2" charset="2"/>
              <a:buChar char="§"/>
            </a:pPr>
            <a:r>
              <a:rPr lang="en-US" sz="2400" dirty="0"/>
              <a:t>Covid in 2020</a:t>
            </a:r>
          </a:p>
          <a:p>
            <a:pPr marL="457200" indent="-457200">
              <a:spcAft>
                <a:spcPts val="1200"/>
              </a:spcAft>
              <a:buFont typeface="Wingdings" pitchFamily="2" charset="2"/>
              <a:buChar char="Ø"/>
            </a:pPr>
            <a:r>
              <a:rPr lang="en-US" sz="2800" dirty="0"/>
              <a:t>Use the weighting variables to compare results across different agencies</a:t>
            </a:r>
          </a:p>
        </p:txBody>
      </p:sp>
    </p:spTree>
    <p:extLst>
      <p:ext uri="{BB962C8B-B14F-4D97-AF65-F5344CB8AC3E}">
        <p14:creationId xmlns:p14="http://schemas.microsoft.com/office/powerpoint/2010/main" val="2388092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p:txBody>
          <a:bodyPr/>
          <a:lstStyle/>
          <a:p>
            <a:pPr algn="ctr"/>
            <a:r>
              <a:rPr lang="en-US" dirty="0"/>
              <a:t>Lessons Learned</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0AAF9FE-5C9E-1E35-6A3D-B6048AD3F50F}"/>
              </a:ext>
            </a:extLst>
          </p:cNvPr>
          <p:cNvSpPr txBox="1"/>
          <p:nvPr/>
        </p:nvSpPr>
        <p:spPr>
          <a:xfrm>
            <a:off x="365307" y="1383784"/>
            <a:ext cx="11710152" cy="5386090"/>
          </a:xfrm>
          <a:prstGeom prst="rect">
            <a:avLst/>
          </a:prstGeom>
          <a:noFill/>
        </p:spPr>
        <p:txBody>
          <a:bodyPr wrap="square" rtlCol="0">
            <a:spAutoFit/>
          </a:bodyPr>
          <a:lstStyle/>
          <a:p>
            <a:pPr marL="457200" indent="-457200">
              <a:spcAft>
                <a:spcPts val="1200"/>
              </a:spcAft>
              <a:buFont typeface="Wingdings" pitchFamily="2" charset="2"/>
              <a:buChar char="Ø"/>
            </a:pPr>
            <a:r>
              <a:rPr lang="en-US" sz="2800" dirty="0"/>
              <a:t>Related to Project Goals</a:t>
            </a:r>
          </a:p>
          <a:p>
            <a:pPr marL="914400" lvl="1" indent="-457200">
              <a:spcAft>
                <a:spcPts val="600"/>
              </a:spcAft>
              <a:buFont typeface="Wingdings" pitchFamily="2" charset="2"/>
              <a:buChar char="§"/>
            </a:pPr>
            <a:r>
              <a:rPr lang="en-US" sz="2000" dirty="0"/>
              <a:t>Try harder to obtain the raw data set to view finer demographics</a:t>
            </a:r>
          </a:p>
          <a:p>
            <a:pPr marL="914400" lvl="1" indent="-457200">
              <a:spcAft>
                <a:spcPts val="600"/>
              </a:spcAft>
              <a:buFont typeface="Wingdings" pitchFamily="2" charset="2"/>
              <a:buChar char="§"/>
            </a:pPr>
            <a:r>
              <a:rPr lang="en-US" sz="2000" dirty="0"/>
              <a:t>Setting up a SQL database was a good experience but we didn’t really use it</a:t>
            </a:r>
          </a:p>
          <a:p>
            <a:pPr lvl="1">
              <a:spcAft>
                <a:spcPts val="600"/>
              </a:spcAft>
            </a:pPr>
            <a:endParaRPr lang="en-US" sz="2000" dirty="0"/>
          </a:p>
          <a:p>
            <a:pPr marL="457200" indent="-457200">
              <a:spcAft>
                <a:spcPts val="1200"/>
              </a:spcAft>
              <a:buFont typeface="Wingdings" pitchFamily="2" charset="2"/>
              <a:buChar char="Ø"/>
            </a:pPr>
            <a:r>
              <a:rPr lang="en-US" sz="2800" dirty="0"/>
              <a:t>Related to Data Science</a:t>
            </a:r>
          </a:p>
          <a:p>
            <a:pPr marL="914400" lvl="1" indent="-457200">
              <a:spcAft>
                <a:spcPts val="600"/>
              </a:spcAft>
              <a:buFont typeface="Wingdings" pitchFamily="2" charset="2"/>
              <a:buChar char="§"/>
            </a:pPr>
            <a:r>
              <a:rPr lang="en-US" sz="2000" dirty="0"/>
              <a:t>Data wrangling takes longer than we expected</a:t>
            </a:r>
          </a:p>
          <a:p>
            <a:pPr marL="914400" lvl="1" indent="-457200">
              <a:spcAft>
                <a:spcPts val="600"/>
              </a:spcAft>
              <a:buFont typeface="Wingdings" pitchFamily="2" charset="2"/>
              <a:buChar char="§"/>
            </a:pPr>
            <a:r>
              <a:rPr lang="en-US" sz="2000" dirty="0"/>
              <a:t>Data balance impacts Machine Learning model performance </a:t>
            </a:r>
          </a:p>
          <a:p>
            <a:pPr marL="914400" lvl="1" indent="-457200">
              <a:spcAft>
                <a:spcPts val="600"/>
              </a:spcAft>
              <a:buFont typeface="Wingdings" pitchFamily="2" charset="2"/>
              <a:buChar char="§"/>
            </a:pPr>
            <a:r>
              <a:rPr lang="en-US" sz="2000" dirty="0"/>
              <a:t>Feature selection and analysis are iterative with Machine Learning</a:t>
            </a:r>
          </a:p>
          <a:p>
            <a:pPr marL="914400" lvl="1" indent="-457200">
              <a:spcAft>
                <a:spcPts val="600"/>
              </a:spcAft>
              <a:buFont typeface="Wingdings" pitchFamily="2" charset="2"/>
              <a:buChar char="§"/>
            </a:pPr>
            <a:r>
              <a:rPr lang="en-US" sz="2000" dirty="0"/>
              <a:t>To evaluate a Machine Learning model, multiple factors need to be considered (e.g., F1 scores, cross validation scores, confusion matrices, etc.)</a:t>
            </a:r>
          </a:p>
          <a:p>
            <a:pPr marL="914400" lvl="1" indent="-457200">
              <a:spcAft>
                <a:spcPts val="600"/>
              </a:spcAft>
              <a:buFont typeface="Wingdings" pitchFamily="2" charset="2"/>
              <a:buChar char="§"/>
            </a:pPr>
            <a:r>
              <a:rPr lang="en-US" sz="2000" dirty="0"/>
              <a:t>Data Science is a community: Ask for help, Google it, and rely on your colleagues and instructors for help</a:t>
            </a:r>
          </a:p>
          <a:p>
            <a:pPr marL="914400" lvl="1" indent="-457200">
              <a:spcAft>
                <a:spcPts val="1200"/>
              </a:spcAft>
              <a:buFont typeface="Wingdings" pitchFamily="2" charset="2"/>
              <a:buChar char="§"/>
            </a:pPr>
            <a:endParaRPr lang="en-US" sz="2800" dirty="0"/>
          </a:p>
        </p:txBody>
      </p:sp>
      <p:grpSp>
        <p:nvGrpSpPr>
          <p:cNvPr id="11" name="Group 10">
            <a:extLst>
              <a:ext uri="{FF2B5EF4-FFF2-40B4-BE49-F238E27FC236}">
                <a16:creationId xmlns:a16="http://schemas.microsoft.com/office/drawing/2014/main" id="{CF62008B-3FF5-237F-E557-77D90ED8B4AC}"/>
              </a:ext>
            </a:extLst>
          </p:cNvPr>
          <p:cNvGrpSpPr/>
          <p:nvPr/>
        </p:nvGrpSpPr>
        <p:grpSpPr>
          <a:xfrm>
            <a:off x="0" y="-1098"/>
            <a:ext cx="12192000" cy="451556"/>
            <a:chOff x="0" y="-1098"/>
            <a:chExt cx="12192000" cy="451556"/>
          </a:xfrm>
        </p:grpSpPr>
        <p:sp>
          <p:nvSpPr>
            <p:cNvPr id="12" name="Rectangle 11">
              <a:extLst>
                <a:ext uri="{FF2B5EF4-FFF2-40B4-BE49-F238E27FC236}">
                  <a16:creationId xmlns:a16="http://schemas.microsoft.com/office/drawing/2014/main" id="{6CA9E8A4-6D78-AF35-1081-A0E889F34ED3}"/>
                </a:ext>
              </a:extLst>
            </p:cNvPr>
            <p:cNvSpPr/>
            <p:nvPr/>
          </p:nvSpPr>
          <p:spPr>
            <a:xfrm>
              <a:off x="0" y="-1098"/>
              <a:ext cx="12192000" cy="451556"/>
            </a:xfrm>
            <a:prstGeom prst="rect">
              <a:avLst/>
            </a:prstGeom>
            <a:solidFill>
              <a:srgbClr val="FAB680"/>
            </a:solidFill>
            <a:ln>
              <a:solidFill>
                <a:srgbClr val="FAB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descr="Icon of puzzle piece">
              <a:extLst>
                <a:ext uri="{FF2B5EF4-FFF2-40B4-BE49-F238E27FC236}">
                  <a16:creationId xmlns:a16="http://schemas.microsoft.com/office/drawing/2014/main" id="{37738FC2-850C-B999-368E-394D058F20D0}"/>
                </a:ext>
              </a:extLst>
            </p:cNvPr>
            <p:cNvSpPr>
              <a:spLocks noChangeAspect="1"/>
            </p:cNvSpPr>
            <p:nvPr/>
          </p:nvSpPr>
          <p:spPr bwMode="auto">
            <a:xfrm rot="2700000">
              <a:off x="223600" y="38877"/>
              <a:ext cx="283414" cy="384048"/>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14" name="TextBox 13">
              <a:extLst>
                <a:ext uri="{FF2B5EF4-FFF2-40B4-BE49-F238E27FC236}">
                  <a16:creationId xmlns:a16="http://schemas.microsoft.com/office/drawing/2014/main" id="{BD346DC5-4996-A7A6-68A8-F17999F1AAC0}"/>
                </a:ext>
              </a:extLst>
            </p:cNvPr>
            <p:cNvSpPr txBox="1"/>
            <p:nvPr/>
          </p:nvSpPr>
          <p:spPr>
            <a:xfrm>
              <a:off x="601291" y="22312"/>
              <a:ext cx="4806176" cy="400110"/>
            </a:xfrm>
            <a:prstGeom prst="rect">
              <a:avLst/>
            </a:prstGeom>
            <a:noFill/>
          </p:spPr>
          <p:txBody>
            <a:bodyPr wrap="square" rtlCol="0">
              <a:spAutoFit/>
            </a:bodyPr>
            <a:lstStyle/>
            <a:p>
              <a:r>
                <a:rPr lang="en-US" sz="2000" dirty="0">
                  <a:solidFill>
                    <a:schemeClr val="accent5">
                      <a:lumMod val="50000"/>
                    </a:schemeClr>
                  </a:solidFill>
                  <a:latin typeface="+mj-lt"/>
                </a:rPr>
                <a:t>Reporting and Visualization</a:t>
              </a:r>
            </a:p>
          </p:txBody>
        </p:sp>
      </p:grpSp>
    </p:spTree>
    <p:extLst>
      <p:ext uri="{BB962C8B-B14F-4D97-AF65-F5344CB8AC3E}">
        <p14:creationId xmlns:p14="http://schemas.microsoft.com/office/powerpoint/2010/main" val="3799252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23753-8D8E-A355-9541-C4B5F00852FE}"/>
              </a:ext>
            </a:extLst>
          </p:cNvPr>
          <p:cNvPicPr>
            <a:picLocks noChangeAspect="1"/>
          </p:cNvPicPr>
          <p:nvPr/>
        </p:nvPicPr>
        <p:blipFill>
          <a:blip r:embed="rId3"/>
          <a:stretch>
            <a:fillRect/>
          </a:stretch>
        </p:blipFill>
        <p:spPr>
          <a:xfrm>
            <a:off x="1490029" y="1357997"/>
            <a:ext cx="3917214" cy="4530665"/>
          </a:xfrm>
          <a:prstGeom prst="rect">
            <a:avLst/>
          </a:prstGeom>
        </p:spPr>
      </p:pic>
      <p:pic>
        <p:nvPicPr>
          <p:cNvPr id="5" name="Picture 4">
            <a:extLst>
              <a:ext uri="{FF2B5EF4-FFF2-40B4-BE49-F238E27FC236}">
                <a16:creationId xmlns:a16="http://schemas.microsoft.com/office/drawing/2014/main" id="{24774B82-CA09-5E08-C178-5EC49ACD7510}"/>
              </a:ext>
            </a:extLst>
          </p:cNvPr>
          <p:cNvPicPr>
            <a:picLocks noChangeAspect="1"/>
          </p:cNvPicPr>
          <p:nvPr/>
        </p:nvPicPr>
        <p:blipFill>
          <a:blip r:embed="rId4"/>
          <a:stretch>
            <a:fillRect/>
          </a:stretch>
        </p:blipFill>
        <p:spPr>
          <a:xfrm>
            <a:off x="5715506" y="1342856"/>
            <a:ext cx="5278582" cy="4545806"/>
          </a:xfrm>
          <a:prstGeom prst="rect">
            <a:avLst/>
          </a:prstGeom>
        </p:spPr>
      </p:pic>
      <p:sp>
        <p:nvSpPr>
          <p:cNvPr id="6" name="TextBox 5">
            <a:extLst>
              <a:ext uri="{FF2B5EF4-FFF2-40B4-BE49-F238E27FC236}">
                <a16:creationId xmlns:a16="http://schemas.microsoft.com/office/drawing/2014/main" id="{A5D2B860-96FD-B131-EE93-06129E328E01}"/>
              </a:ext>
            </a:extLst>
          </p:cNvPr>
          <p:cNvSpPr txBox="1"/>
          <p:nvPr/>
        </p:nvSpPr>
        <p:spPr>
          <a:xfrm>
            <a:off x="768419" y="342200"/>
            <a:ext cx="10225669" cy="1107996"/>
          </a:xfrm>
          <a:prstGeom prst="rect">
            <a:avLst/>
          </a:prstGeom>
          <a:noFill/>
        </p:spPr>
        <p:txBody>
          <a:bodyPr wrap="square" rtlCol="0" anchor="ctr">
            <a:spAutoFit/>
          </a:bodyPr>
          <a:lstStyle/>
          <a:p>
            <a:pPr algn="ctr"/>
            <a:r>
              <a:rPr lang="en-US" sz="2800" b="1" dirty="0">
                <a:solidFill>
                  <a:srgbClr val="95A4DF"/>
                </a:solidFill>
              </a:rPr>
              <a:t>Great to meet you all!  Please </a:t>
            </a:r>
            <a:r>
              <a:rPr lang="en-US" sz="6600" b="1" dirty="0">
                <a:solidFill>
                  <a:srgbClr val="95A4DF"/>
                </a:solidFill>
              </a:rPr>
              <a:t>STAY</a:t>
            </a:r>
            <a:r>
              <a:rPr lang="en-US" sz="2800" b="1" dirty="0">
                <a:solidFill>
                  <a:srgbClr val="95A4DF"/>
                </a:solidFill>
              </a:rPr>
              <a:t> in touch! </a:t>
            </a:r>
          </a:p>
        </p:txBody>
      </p:sp>
      <p:sp>
        <p:nvSpPr>
          <p:cNvPr id="7" name="TextBox 6">
            <a:extLst>
              <a:ext uri="{FF2B5EF4-FFF2-40B4-BE49-F238E27FC236}">
                <a16:creationId xmlns:a16="http://schemas.microsoft.com/office/drawing/2014/main" id="{97365308-DF14-D5CB-DACB-897AC49C0372}"/>
              </a:ext>
            </a:extLst>
          </p:cNvPr>
          <p:cNvSpPr txBox="1"/>
          <p:nvPr/>
        </p:nvSpPr>
        <p:spPr>
          <a:xfrm>
            <a:off x="3062502" y="5888662"/>
            <a:ext cx="1121525" cy="369332"/>
          </a:xfrm>
          <a:prstGeom prst="rect">
            <a:avLst/>
          </a:prstGeom>
          <a:noFill/>
        </p:spPr>
        <p:txBody>
          <a:bodyPr wrap="none" rtlCol="0">
            <a:spAutoFit/>
          </a:bodyPr>
          <a:lstStyle/>
          <a:p>
            <a:r>
              <a:rPr lang="en-US" b="1" dirty="0">
                <a:solidFill>
                  <a:srgbClr val="95A4DF"/>
                </a:solidFill>
              </a:rPr>
              <a:t>XBUS-500</a:t>
            </a:r>
          </a:p>
        </p:txBody>
      </p:sp>
      <p:sp>
        <p:nvSpPr>
          <p:cNvPr id="8" name="TextBox 7">
            <a:extLst>
              <a:ext uri="{FF2B5EF4-FFF2-40B4-BE49-F238E27FC236}">
                <a16:creationId xmlns:a16="http://schemas.microsoft.com/office/drawing/2014/main" id="{8567AEDB-44C5-AA3A-E2B4-E2E50698C7A4}"/>
              </a:ext>
            </a:extLst>
          </p:cNvPr>
          <p:cNvSpPr txBox="1"/>
          <p:nvPr/>
        </p:nvSpPr>
        <p:spPr>
          <a:xfrm>
            <a:off x="7856024" y="5888662"/>
            <a:ext cx="1121525" cy="369332"/>
          </a:xfrm>
          <a:prstGeom prst="rect">
            <a:avLst/>
          </a:prstGeom>
          <a:noFill/>
        </p:spPr>
        <p:txBody>
          <a:bodyPr wrap="none" rtlCol="0">
            <a:spAutoFit/>
          </a:bodyPr>
          <a:lstStyle/>
          <a:p>
            <a:r>
              <a:rPr lang="en-US" b="1" dirty="0">
                <a:solidFill>
                  <a:srgbClr val="95A4DF"/>
                </a:solidFill>
              </a:rPr>
              <a:t>XBUS-507</a:t>
            </a:r>
          </a:p>
        </p:txBody>
      </p:sp>
      <p:sp>
        <p:nvSpPr>
          <p:cNvPr id="2" name="TextBox 1">
            <a:extLst>
              <a:ext uri="{FF2B5EF4-FFF2-40B4-BE49-F238E27FC236}">
                <a16:creationId xmlns:a16="http://schemas.microsoft.com/office/drawing/2014/main" id="{71D81448-5C5A-B1DC-0A47-3D3D8FC677F4}"/>
              </a:ext>
            </a:extLst>
          </p:cNvPr>
          <p:cNvSpPr txBox="1"/>
          <p:nvPr/>
        </p:nvSpPr>
        <p:spPr>
          <a:xfrm>
            <a:off x="0" y="0"/>
            <a:ext cx="12192000" cy="542551"/>
          </a:xfrm>
          <a:prstGeom prst="rect">
            <a:avLst/>
          </a:prstGeom>
          <a:solidFill>
            <a:srgbClr val="95A4DF"/>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785678E7-302E-A521-1883-1D03C21456F3}"/>
              </a:ext>
            </a:extLst>
          </p:cNvPr>
          <p:cNvSpPr txBox="1"/>
          <p:nvPr/>
        </p:nvSpPr>
        <p:spPr>
          <a:xfrm>
            <a:off x="0" y="6319098"/>
            <a:ext cx="12192000" cy="542551"/>
          </a:xfrm>
          <a:prstGeom prst="rect">
            <a:avLst/>
          </a:prstGeom>
          <a:solidFill>
            <a:srgbClr val="95A4DF"/>
          </a:solidFill>
        </p:spPr>
        <p:txBody>
          <a:bodyPr wrap="square" rtlCol="0">
            <a:spAutoFit/>
          </a:bodyPr>
          <a:lstStyle/>
          <a:p>
            <a:endParaRPr lang="en-US" dirty="0"/>
          </a:p>
        </p:txBody>
      </p:sp>
    </p:spTree>
    <p:extLst>
      <p:ext uri="{BB962C8B-B14F-4D97-AF65-F5344CB8AC3E}">
        <p14:creationId xmlns:p14="http://schemas.microsoft.com/office/powerpoint/2010/main" val="121217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2289136"/>
            <a:ext cx="10515600" cy="1325563"/>
          </a:xfrm>
        </p:spPr>
        <p:txBody>
          <a:bodyPr>
            <a:normAutofit/>
          </a:bodyPr>
          <a:lstStyle/>
          <a:p>
            <a:pPr algn="ctr"/>
            <a:r>
              <a:rPr lang="en-US" sz="6000" b="1" dirty="0"/>
              <a:t>Questions?</a:t>
            </a:r>
          </a:p>
        </p:txBody>
      </p:sp>
      <p:sp>
        <p:nvSpPr>
          <p:cNvPr id="8" name="Rectangle 7">
            <a:extLst>
              <a:ext uri="{FF2B5EF4-FFF2-40B4-BE49-F238E27FC236}">
                <a16:creationId xmlns:a16="http://schemas.microsoft.com/office/drawing/2014/main" id="{0E7EF41C-82F8-F164-4E8D-8163BB5DD64D}"/>
              </a:ext>
            </a:extLst>
          </p:cNvPr>
          <p:cNvSpPr/>
          <p:nvPr/>
        </p:nvSpPr>
        <p:spPr>
          <a:xfrm>
            <a:off x="0" y="4176888"/>
            <a:ext cx="12192000" cy="2739875"/>
          </a:xfrm>
          <a:prstGeom prst="rect">
            <a:avLst/>
          </a:prstGeom>
          <a:solidFill>
            <a:srgbClr val="95A4DF"/>
          </a:solidFill>
          <a:ln>
            <a:solidFill>
              <a:srgbClr val="95A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4F8DE38-0905-B775-5023-54D730977922}"/>
              </a:ext>
            </a:extLst>
          </p:cNvPr>
          <p:cNvSpPr/>
          <p:nvPr/>
        </p:nvSpPr>
        <p:spPr>
          <a:xfrm>
            <a:off x="465667" y="467391"/>
            <a:ext cx="1411111" cy="1411111"/>
          </a:xfrm>
          <a:prstGeom prst="ellipse">
            <a:avLst/>
          </a:prstGeom>
          <a:solidFill>
            <a:srgbClr val="95A4DF"/>
          </a:solidFill>
          <a:ln>
            <a:solidFill>
              <a:srgbClr val="95A4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3" descr="Icon of question mark">
            <a:extLst>
              <a:ext uri="{FF2B5EF4-FFF2-40B4-BE49-F238E27FC236}">
                <a16:creationId xmlns:a16="http://schemas.microsoft.com/office/drawing/2014/main" id="{AF713E0D-D759-4BAE-FBB2-58CCBB577EEF}"/>
              </a:ext>
            </a:extLst>
          </p:cNvPr>
          <p:cNvSpPr>
            <a:spLocks noEditPoints="1"/>
          </p:cNvSpPr>
          <p:nvPr/>
        </p:nvSpPr>
        <p:spPr bwMode="auto">
          <a:xfrm>
            <a:off x="904408" y="812860"/>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32032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244F0E-E7B6-4A04-8DC8-B38361AF9B9D}"/>
              </a:ext>
            </a:extLst>
          </p:cNvPr>
          <p:cNvSpPr>
            <a:spLocks noGrp="1"/>
          </p:cNvSpPr>
          <p:nvPr>
            <p:ph type="title"/>
          </p:nvPr>
        </p:nvSpPr>
        <p:spPr/>
        <p:txBody>
          <a:bodyPr/>
          <a:lstStyle/>
          <a:p>
            <a:r>
              <a:rPr lang="en-US" dirty="0"/>
              <a:t>Slide 1</a:t>
            </a:r>
          </a:p>
        </p:txBody>
      </p:sp>
      <p:sp>
        <p:nvSpPr>
          <p:cNvPr id="3" name="Text Placeholder 2">
            <a:extLst>
              <a:ext uri="{FF2B5EF4-FFF2-40B4-BE49-F238E27FC236}">
                <a16:creationId xmlns:a16="http://schemas.microsoft.com/office/drawing/2014/main" id="{7E52D932-072D-4F6F-9565-39F33727B176}"/>
              </a:ext>
            </a:extLst>
          </p:cNvPr>
          <p:cNvSpPr>
            <a:spLocks noGrp="1"/>
          </p:cNvSpPr>
          <p:nvPr>
            <p:ph type="body" sz="quarter" idx="10"/>
          </p:nvPr>
        </p:nvSpPr>
        <p:spPr>
          <a:xfrm>
            <a:off x="168428" y="258762"/>
            <a:ext cx="1362615" cy="264383"/>
          </a:xfrm>
        </p:spPr>
        <p:txBody>
          <a:bodyPr/>
          <a:lstStyle/>
          <a:p>
            <a:r>
              <a:rPr lang="en-US" sz="2000" dirty="0"/>
              <a:t>Idea and Inspiration</a:t>
            </a:r>
          </a:p>
        </p:txBody>
      </p:sp>
      <p:sp>
        <p:nvSpPr>
          <p:cNvPr id="4" name="Freeform 18" descr="Icon of flow chart"/>
          <p:cNvSpPr>
            <a:spLocks/>
          </p:cNvSpPr>
          <p:nvPr/>
        </p:nvSpPr>
        <p:spPr bwMode="auto">
          <a:xfrm>
            <a:off x="2409092" y="1670978"/>
            <a:ext cx="941787" cy="597062"/>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8" name="Text Placeholder 17">
            <a:extLst>
              <a:ext uri="{FF2B5EF4-FFF2-40B4-BE49-F238E27FC236}">
                <a16:creationId xmlns:a16="http://schemas.microsoft.com/office/drawing/2014/main" id="{70E200F5-D183-4DF6-86A3-F11C030ACA46}"/>
              </a:ext>
            </a:extLst>
          </p:cNvPr>
          <p:cNvSpPr>
            <a:spLocks noGrp="1"/>
          </p:cNvSpPr>
          <p:nvPr>
            <p:ph type="body" sz="quarter" idx="12"/>
          </p:nvPr>
        </p:nvSpPr>
        <p:spPr>
          <a:xfrm>
            <a:off x="2078592" y="258762"/>
            <a:ext cx="1804609" cy="248133"/>
          </a:xfrm>
        </p:spPr>
        <p:txBody>
          <a:bodyPr/>
          <a:lstStyle/>
          <a:p>
            <a:r>
              <a:rPr lang="en-US" sz="2000" dirty="0"/>
              <a:t>Data Ingestion and Wrangling</a:t>
            </a:r>
          </a:p>
        </p:txBody>
      </p:sp>
      <p:sp>
        <p:nvSpPr>
          <p:cNvPr id="5" name="Freeform 71" descr="Icon of gears"/>
          <p:cNvSpPr>
            <a:spLocks noEditPoints="1"/>
          </p:cNvSpPr>
          <p:nvPr/>
        </p:nvSpPr>
        <p:spPr bwMode="auto">
          <a:xfrm>
            <a:off x="6719850" y="1617054"/>
            <a:ext cx="828170" cy="81311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20" name="Text Placeholder 19">
            <a:extLst>
              <a:ext uri="{FF2B5EF4-FFF2-40B4-BE49-F238E27FC236}">
                <a16:creationId xmlns:a16="http://schemas.microsoft.com/office/drawing/2014/main" id="{CE9017A3-B81B-498C-A1CB-30A53E854E78}"/>
              </a:ext>
            </a:extLst>
          </p:cNvPr>
          <p:cNvSpPr>
            <a:spLocks noGrp="1"/>
          </p:cNvSpPr>
          <p:nvPr>
            <p:ph type="body" sz="quarter" idx="14"/>
          </p:nvPr>
        </p:nvSpPr>
        <p:spPr>
          <a:xfrm>
            <a:off x="4178604" y="258762"/>
            <a:ext cx="1667158" cy="248133"/>
          </a:xfrm>
        </p:spPr>
        <p:txBody>
          <a:bodyPr/>
          <a:lstStyle/>
          <a:p>
            <a:r>
              <a:rPr lang="en-US" sz="2000" dirty="0"/>
              <a:t>Computation and Analysis </a:t>
            </a:r>
          </a:p>
        </p:txBody>
      </p:sp>
      <p:grpSp>
        <p:nvGrpSpPr>
          <p:cNvPr id="17" name="Group 365" descr="Icon of lightbulb"/>
          <p:cNvGrpSpPr>
            <a:grpSpLocks noChangeAspect="1"/>
          </p:cNvGrpSpPr>
          <p:nvPr/>
        </p:nvGrpSpPr>
        <p:grpSpPr>
          <a:xfrm>
            <a:off x="483868" y="1568713"/>
            <a:ext cx="463383" cy="816853"/>
            <a:chOff x="5102225" y="1727200"/>
            <a:chExt cx="2289175" cy="4035425"/>
          </a:xfrm>
          <a:solidFill>
            <a:schemeClr val="accent2">
              <a:lumMod val="50000"/>
            </a:schemeClr>
          </a:solidFill>
        </p:grpSpPr>
        <p:sp>
          <p:nvSpPr>
            <p:cNvPr id="13" name="Freeform 44">
              <a:extLs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4" name="Freeform 45">
              <a:extLs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2" name="Text Placeholder 21">
            <a:extLst>
              <a:ext uri="{FF2B5EF4-FFF2-40B4-BE49-F238E27FC236}">
                <a16:creationId xmlns:a16="http://schemas.microsoft.com/office/drawing/2014/main" id="{390252FF-B760-47E7-9992-47728EA73C1B}"/>
              </a:ext>
            </a:extLst>
          </p:cNvPr>
          <p:cNvSpPr>
            <a:spLocks noGrp="1"/>
          </p:cNvSpPr>
          <p:nvPr>
            <p:ph type="body" sz="quarter" idx="16"/>
          </p:nvPr>
        </p:nvSpPr>
        <p:spPr>
          <a:xfrm>
            <a:off x="6391857" y="258762"/>
            <a:ext cx="1475889" cy="248133"/>
          </a:xfrm>
        </p:spPr>
        <p:txBody>
          <a:bodyPr/>
          <a:lstStyle/>
          <a:p>
            <a:r>
              <a:rPr lang="en-US" sz="2000" dirty="0"/>
              <a:t>Modeling and Feature Selection</a:t>
            </a:r>
          </a:p>
        </p:txBody>
      </p:sp>
      <p:grpSp>
        <p:nvGrpSpPr>
          <p:cNvPr id="12" name="Group 54" descr="Icon of graph"/>
          <p:cNvGrpSpPr/>
          <p:nvPr/>
        </p:nvGrpSpPr>
        <p:grpSpPr>
          <a:xfrm>
            <a:off x="4654700" y="1690787"/>
            <a:ext cx="714967" cy="609858"/>
            <a:chOff x="1490663" y="846138"/>
            <a:chExt cx="381000" cy="323850"/>
          </a:xfrm>
          <a:solidFill>
            <a:schemeClr val="accent4">
              <a:lumMod val="75000"/>
            </a:schemeClr>
          </a:solidFill>
        </p:grpSpPr>
        <p:sp>
          <p:nvSpPr>
            <p:cNvPr id="7" name="Freeform 23">
              <a:extLs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8" name="Rectangle 24">
              <a:extLs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9" name="Rectangle 25">
              <a:extLs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0" name="Rectangle 26">
              <a:extLs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27">
              <a:extLs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4" name="Text Placeholder 23">
            <a:extLst>
              <a:ext uri="{FF2B5EF4-FFF2-40B4-BE49-F238E27FC236}">
                <a16:creationId xmlns:a16="http://schemas.microsoft.com/office/drawing/2014/main" id="{A162ECDC-CAF5-41B3-94DD-E997C8F75F0D}"/>
              </a:ext>
            </a:extLst>
          </p:cNvPr>
          <p:cNvSpPr>
            <a:spLocks noGrp="1"/>
          </p:cNvSpPr>
          <p:nvPr>
            <p:ph type="body" sz="quarter" idx="18"/>
          </p:nvPr>
        </p:nvSpPr>
        <p:spPr>
          <a:xfrm>
            <a:off x="8458552" y="258762"/>
            <a:ext cx="1657218" cy="248133"/>
          </a:xfrm>
        </p:spPr>
        <p:txBody>
          <a:bodyPr/>
          <a:lstStyle/>
          <a:p>
            <a:r>
              <a:rPr lang="en-US" sz="2000" dirty="0"/>
              <a:t>Reporting and Visualization</a:t>
            </a:r>
          </a:p>
        </p:txBody>
      </p:sp>
      <p:sp>
        <p:nvSpPr>
          <p:cNvPr id="15" name="Freeform 5" descr="Icon of puzzle piece"/>
          <p:cNvSpPr>
            <a:spLocks/>
          </p:cNvSpPr>
          <p:nvPr/>
        </p:nvSpPr>
        <p:spPr bwMode="auto">
          <a:xfrm rot="2700000">
            <a:off x="8958125" y="1604276"/>
            <a:ext cx="618906" cy="838665"/>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100" b="1" dirty="0"/>
          </a:p>
        </p:txBody>
      </p:sp>
      <p:sp>
        <p:nvSpPr>
          <p:cNvPr id="26" name="Text Placeholder 25">
            <a:extLst>
              <a:ext uri="{FF2B5EF4-FFF2-40B4-BE49-F238E27FC236}">
                <a16:creationId xmlns:a16="http://schemas.microsoft.com/office/drawing/2014/main" id="{1AFBF0A8-4F67-4F19-939F-B48DF607D10E}"/>
              </a:ext>
            </a:extLst>
          </p:cNvPr>
          <p:cNvSpPr>
            <a:spLocks noGrp="1"/>
          </p:cNvSpPr>
          <p:nvPr>
            <p:ph type="body" sz="quarter" idx="20"/>
          </p:nvPr>
        </p:nvSpPr>
        <p:spPr>
          <a:xfrm>
            <a:off x="10660957" y="258762"/>
            <a:ext cx="1362615" cy="248133"/>
          </a:xfrm>
        </p:spPr>
        <p:txBody>
          <a:bodyPr/>
          <a:lstStyle/>
          <a:p>
            <a:r>
              <a:rPr lang="en-US" sz="2000" dirty="0"/>
              <a:t>Conclusion and Q&amp;A</a:t>
            </a:r>
          </a:p>
        </p:txBody>
      </p:sp>
      <p:sp>
        <p:nvSpPr>
          <p:cNvPr id="16" name="Freeform 23" descr="Icon of question mark"/>
          <p:cNvSpPr>
            <a:spLocks noEditPoints="1"/>
          </p:cNvSpPr>
          <p:nvPr/>
        </p:nvSpPr>
        <p:spPr bwMode="auto">
          <a:xfrm>
            <a:off x="11174505" y="1617054"/>
            <a:ext cx="533627" cy="720172"/>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Text Placeholder 27">
            <a:extLst>
              <a:ext uri="{FF2B5EF4-FFF2-40B4-BE49-F238E27FC236}">
                <a16:creationId xmlns:a16="http://schemas.microsoft.com/office/drawing/2014/main" id="{981FF7F5-C074-41CC-985B-20FA32A3F51A}"/>
              </a:ext>
            </a:extLst>
          </p:cNvPr>
          <p:cNvSpPr>
            <a:spLocks noGrp="1"/>
          </p:cNvSpPr>
          <p:nvPr>
            <p:ph type="body" sz="quarter" idx="22"/>
          </p:nvPr>
        </p:nvSpPr>
        <p:spPr/>
        <p:txBody>
          <a:bodyPr anchor="ctr"/>
          <a:lstStyle/>
          <a:p>
            <a:pPr marL="0" indent="0" algn="ctr">
              <a:lnSpc>
                <a:spcPct val="150000"/>
              </a:lnSpc>
              <a:buNone/>
            </a:pPr>
            <a:r>
              <a:rPr lang="en-US" dirty="0"/>
              <a:t>Thank you to Adam, Daniel, our classmates, and all of our Cohort 27 faculty!</a:t>
            </a:r>
          </a:p>
        </p:txBody>
      </p:sp>
      <p:sp>
        <p:nvSpPr>
          <p:cNvPr id="29" name="Text Placeholder 28">
            <a:extLst>
              <a:ext uri="{FF2B5EF4-FFF2-40B4-BE49-F238E27FC236}">
                <a16:creationId xmlns:a16="http://schemas.microsoft.com/office/drawing/2014/main" id="{38B3B42E-3E1D-4013-BE03-4749FB3E46D9}"/>
              </a:ext>
            </a:extLst>
          </p:cNvPr>
          <p:cNvSpPr>
            <a:spLocks noGrp="1"/>
          </p:cNvSpPr>
          <p:nvPr>
            <p:ph type="body" sz="quarter" idx="23"/>
          </p:nvPr>
        </p:nvSpPr>
        <p:spPr/>
        <p:txBody>
          <a:bodyPr anchor="ctr">
            <a:normAutofit/>
          </a:bodyPr>
          <a:lstStyle/>
          <a:p>
            <a:pPr marL="0" indent="0" algn="ctr">
              <a:buNone/>
            </a:pPr>
            <a:r>
              <a:rPr lang="en-US" dirty="0"/>
              <a:t>Chuanfeng “Joy” Wu</a:t>
            </a:r>
          </a:p>
          <a:p>
            <a:pPr marL="0" indent="0" algn="ctr">
              <a:buNone/>
            </a:pPr>
            <a:r>
              <a:rPr lang="en-US" dirty="0"/>
              <a:t> Jennifer Ziegler</a:t>
            </a:r>
          </a:p>
          <a:p>
            <a:pPr marL="0" indent="0" algn="ctr">
              <a:buNone/>
            </a:pPr>
            <a:r>
              <a:rPr lang="en-US" dirty="0"/>
              <a:t> </a:t>
            </a:r>
            <a:r>
              <a:rPr lang="en-US" sz="2000" dirty="0"/>
              <a:t>Georgetown University Data Science Certificate Cohort 27</a:t>
            </a:r>
          </a:p>
          <a:p>
            <a:pPr marL="0" indent="0" algn="ctr">
              <a:buNone/>
            </a:pPr>
            <a:r>
              <a:rPr lang="en-US" sz="2000" dirty="0"/>
              <a:t>September 24, 2022</a:t>
            </a:r>
            <a:endParaRPr lang="en-US" dirty="0"/>
          </a:p>
        </p:txBody>
      </p:sp>
    </p:spTree>
    <p:extLst>
      <p:ext uri="{BB962C8B-B14F-4D97-AF65-F5344CB8AC3E}">
        <p14:creationId xmlns:p14="http://schemas.microsoft.com/office/powerpoint/2010/main" val="693196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575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AB75-3FC0-DC2C-BA6F-8E38119908E1}"/>
              </a:ext>
            </a:extLst>
          </p:cNvPr>
          <p:cNvSpPr>
            <a:spLocks noGrp="1"/>
          </p:cNvSpPr>
          <p:nvPr>
            <p:ph type="title"/>
          </p:nvPr>
        </p:nvSpPr>
        <p:spPr>
          <a:xfrm>
            <a:off x="718127" y="1916834"/>
            <a:ext cx="10515600" cy="1325563"/>
          </a:xfrm>
        </p:spPr>
        <p:txBody>
          <a:bodyPr/>
          <a:lstStyle/>
          <a:p>
            <a:pPr algn="ctr"/>
            <a:r>
              <a:rPr lang="en-US" dirty="0"/>
              <a:t>Appendix </a:t>
            </a:r>
            <a:br>
              <a:rPr lang="en-US" dirty="0"/>
            </a:br>
            <a:r>
              <a:rPr lang="en-US" dirty="0"/>
              <a:t> Additional Slides if Needed for Discussion</a:t>
            </a:r>
          </a:p>
        </p:txBody>
      </p:sp>
    </p:spTree>
    <p:extLst>
      <p:ext uri="{BB962C8B-B14F-4D97-AF65-F5344CB8AC3E}">
        <p14:creationId xmlns:p14="http://schemas.microsoft.com/office/powerpoint/2010/main" val="3806175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5FB3838-0A92-C9B8-743D-97F687478261}"/>
              </a:ext>
            </a:extLst>
          </p:cNvPr>
          <p:cNvGraphicFramePr>
            <a:graphicFrameLocks noGrp="1"/>
          </p:cNvGraphicFramePr>
          <p:nvPr>
            <p:extLst>
              <p:ext uri="{D42A27DB-BD31-4B8C-83A1-F6EECF244321}">
                <p14:modId xmlns:p14="http://schemas.microsoft.com/office/powerpoint/2010/main" val="3630806404"/>
              </p:ext>
            </p:extLst>
          </p:nvPr>
        </p:nvGraphicFramePr>
        <p:xfrm>
          <a:off x="496958" y="1285583"/>
          <a:ext cx="11390790" cy="5035632"/>
        </p:xfrm>
        <a:graphic>
          <a:graphicData uri="http://schemas.openxmlformats.org/drawingml/2006/table">
            <a:tbl>
              <a:tblPr>
                <a:tableStyleId>{5C22544A-7EE6-4342-B048-85BDC9FD1C3A}</a:tableStyleId>
              </a:tblPr>
              <a:tblGrid>
                <a:gridCol w="281399">
                  <a:extLst>
                    <a:ext uri="{9D8B030D-6E8A-4147-A177-3AD203B41FA5}">
                      <a16:colId xmlns:a16="http://schemas.microsoft.com/office/drawing/2014/main" val="1109458831"/>
                    </a:ext>
                  </a:extLst>
                </a:gridCol>
                <a:gridCol w="351749">
                  <a:extLst>
                    <a:ext uri="{9D8B030D-6E8A-4147-A177-3AD203B41FA5}">
                      <a16:colId xmlns:a16="http://schemas.microsoft.com/office/drawing/2014/main" val="344010753"/>
                    </a:ext>
                  </a:extLst>
                </a:gridCol>
                <a:gridCol w="257948">
                  <a:extLst>
                    <a:ext uri="{9D8B030D-6E8A-4147-A177-3AD203B41FA5}">
                      <a16:colId xmlns:a16="http://schemas.microsoft.com/office/drawing/2014/main" val="457691927"/>
                    </a:ext>
                  </a:extLst>
                </a:gridCol>
                <a:gridCol w="398649">
                  <a:extLst>
                    <a:ext uri="{9D8B030D-6E8A-4147-A177-3AD203B41FA5}">
                      <a16:colId xmlns:a16="http://schemas.microsoft.com/office/drawing/2014/main" val="2514124534"/>
                    </a:ext>
                  </a:extLst>
                </a:gridCol>
                <a:gridCol w="765054">
                  <a:extLst>
                    <a:ext uri="{9D8B030D-6E8A-4147-A177-3AD203B41FA5}">
                      <a16:colId xmlns:a16="http://schemas.microsoft.com/office/drawing/2014/main" val="3271801003"/>
                    </a:ext>
                  </a:extLst>
                </a:gridCol>
                <a:gridCol w="940927">
                  <a:extLst>
                    <a:ext uri="{9D8B030D-6E8A-4147-A177-3AD203B41FA5}">
                      <a16:colId xmlns:a16="http://schemas.microsoft.com/office/drawing/2014/main" val="328212990"/>
                    </a:ext>
                  </a:extLst>
                </a:gridCol>
                <a:gridCol w="222775">
                  <a:extLst>
                    <a:ext uri="{9D8B030D-6E8A-4147-A177-3AD203B41FA5}">
                      <a16:colId xmlns:a16="http://schemas.microsoft.com/office/drawing/2014/main" val="2986456866"/>
                    </a:ext>
                  </a:extLst>
                </a:gridCol>
                <a:gridCol w="8172289">
                  <a:extLst>
                    <a:ext uri="{9D8B030D-6E8A-4147-A177-3AD203B41FA5}">
                      <a16:colId xmlns:a16="http://schemas.microsoft.com/office/drawing/2014/main" val="720058900"/>
                    </a:ext>
                  </a:extLst>
                </a:gridCol>
              </a:tblGrid>
              <a:tr h="209818">
                <a:tc>
                  <a:txBody>
                    <a:bodyPr/>
                    <a:lstStyle/>
                    <a:p>
                      <a:pPr algn="l" fontAlgn="b"/>
                      <a:r>
                        <a:rPr lang="en-US" sz="1050" b="1" u="none" strike="noStrike" dirty="0">
                          <a:effectLst/>
                          <a:latin typeface="+mn-lt"/>
                        </a:rPr>
                        <a:t>AES</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526873259"/>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GSI</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SatisfJob</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Considering everything, how satisfied are you with your job?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787705952"/>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GSI</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RecommendOrg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2</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recommend my organization as a good place to work.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866785764"/>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GSI</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SatisfOrg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3</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Considering everything, how satisfied are you with your organization?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130652246"/>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r>
                        <a:rPr lang="en-US" sz="1050" u="none" strike="noStrike" dirty="0">
                          <a:effectLst/>
                          <a:latin typeface="+mn-lt"/>
                        </a:rPr>
                        <a:t>IWE</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EMPO</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TalentsUsed</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5</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My talents are used well in the workplace.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924027869"/>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WorkloadReas</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14</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My workload is reasonable.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720257148"/>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SurveyBetter</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16</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believe the results of this survey will be used to make my agency a better place to work.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446264492"/>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SatisfRecog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17</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How satisfied are you with the recognition you receive for doing a good job?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486919286"/>
                  </a:ext>
                </a:extLst>
              </a:tr>
              <a:tr h="209818">
                <a:tc>
                  <a:txBody>
                    <a:bodyPr/>
                    <a:lstStyle/>
                    <a:p>
                      <a:pPr algn="l" fontAlgn="b"/>
                      <a:r>
                        <a:rPr lang="en-US" sz="1050" u="none" strike="noStrike" dirty="0">
                          <a:effectLst/>
                          <a:highlight>
                            <a:srgbClr val="FFFF00"/>
                          </a:highlight>
                          <a:latin typeface="+mn-lt"/>
                        </a:rPr>
                        <a:t>AES</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FAIR</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PerfDiffRecog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18</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In my work unit, differences in performance are recognized in a meaningful way.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245700139"/>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015653121"/>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b="1" u="none" strike="noStrike" dirty="0">
                          <a:effectLst/>
                          <a:latin typeface="+mn-lt"/>
                        </a:rPr>
                        <a:t>(EEI)</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212351794"/>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EMPO</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TalentsUsed</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5</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My talents are used well in the workplace.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962369741"/>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SUPE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GoodJobBySup</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11</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Overall, how good a job do you feel is being done by your immediate supervisor? 5 = Very Good … 1 = Very Poor</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746495774"/>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PersAccomp</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13</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My work gives me a feeling of personal accomplishment.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131180945"/>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IWE</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EMPO</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EncourBetter</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20</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feel encouraged to come up with new and better ways of doing things.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434826279"/>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b="1" u="none" strike="noStrike" dirty="0">
                          <a:effectLst/>
                          <a:latin typeface="+mn-lt"/>
                        </a:rPr>
                        <a:t>GSI</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283156355"/>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SatisfJob</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Considering everything, how satisfied are you with your job?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935012522"/>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RecommendOrg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2</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recommend my organization as a good place to work.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002578863"/>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SatisfOrg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3</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Considering everything, how satisfied are you with your organization?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090477140"/>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GSI</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SatisfPay</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8</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Considering everything, how satisfied are you with your pay? 5 = Very Satisfied … 1 = Very Dissatisfied</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3855627332"/>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a:t>
                      </a:r>
                      <a:r>
                        <a:rPr lang="en-US" sz="1050" b="1" u="none" strike="noStrike" dirty="0">
                          <a:effectLst/>
                          <a:latin typeface="+mn-lt"/>
                        </a:rPr>
                        <a:t>NIQ</a:t>
                      </a:r>
                      <a:r>
                        <a:rPr lang="en-US" sz="1050" u="none" strike="noStrike" dirty="0">
                          <a:effectLst/>
                          <a:latin typeface="+mn-lt"/>
                        </a:rPr>
                        <a:t>)</a:t>
                      </a:r>
                      <a:endParaRPr lang="en-US" sz="1050" b="1"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2498461692"/>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IWE</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EMPO</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TalentsUsed</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5</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My talents are used well in the workplace.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992557425"/>
                  </a:ext>
                </a:extLst>
              </a:tr>
              <a:tr h="209818">
                <a:tc>
                  <a:txBody>
                    <a:bodyPr/>
                    <a:lstStyle/>
                    <a:p>
                      <a:pPr algn="l" fontAlgn="b"/>
                      <a:r>
                        <a:rPr lang="en-US" sz="1050" u="none" strike="noStrike" dirty="0">
                          <a:effectLst/>
                          <a:latin typeface="+mn-lt"/>
                        </a:rPr>
                        <a:t>AES</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FAIR</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PerfDiffRecog</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18</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In my work unit, differences in performance are recognized in a meaningful way. 5 = Strongly Agree … 1 = Strongly Disagree; X = Do Not Know</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4199555015"/>
                  </a:ext>
                </a:extLst>
              </a:tr>
              <a:tr h="209818">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IWE</a:t>
                      </a:r>
                      <a:endParaRPr lang="en-US" sz="1050" b="0" i="0" u="none" strike="noStrike" dirty="0">
                        <a:solidFill>
                          <a:srgbClr val="000000"/>
                        </a:solidFill>
                        <a:effectLs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highlight>
                            <a:srgbClr val="FFFF00"/>
                          </a:highlight>
                          <a:latin typeface="+mn-lt"/>
                        </a:rPr>
                        <a:t>EMPO</a:t>
                      </a:r>
                      <a:endParaRPr lang="en-US" sz="1050" b="0" i="0" u="none" strike="noStrike" dirty="0">
                        <a:solidFill>
                          <a:srgbClr val="000000"/>
                        </a:solidFill>
                        <a:effectLst/>
                        <a:highlight>
                          <a:srgbClr val="FFFF00"/>
                        </a:highlight>
                        <a:latin typeface="+mn-lt"/>
                      </a:endParaRPr>
                    </a:p>
                  </a:txBody>
                  <a:tcPr marL="0" marR="0" marT="0" marB="0" anchor="b"/>
                </a:tc>
                <a:tc>
                  <a:txBody>
                    <a:bodyPr/>
                    <a:lstStyle/>
                    <a:p>
                      <a:pPr algn="l" fontAlgn="b"/>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EncourBetter</a:t>
                      </a:r>
                      <a:endParaRPr lang="en-US" sz="1050" b="0" i="0" u="none" strike="noStrike" dirty="0">
                        <a:solidFill>
                          <a:srgbClr val="000000"/>
                        </a:solidFill>
                        <a:effectLst/>
                        <a:latin typeface="+mn-lt"/>
                      </a:endParaRPr>
                    </a:p>
                  </a:txBody>
                  <a:tcPr marL="0" marR="0" marT="0" marB="0" anchor="b"/>
                </a:tc>
                <a:tc>
                  <a:txBody>
                    <a:bodyPr/>
                    <a:lstStyle/>
                    <a:p>
                      <a:pPr algn="r" fontAlgn="b"/>
                      <a:r>
                        <a:rPr lang="en-US" sz="1050" u="none" strike="noStrike" dirty="0">
                          <a:effectLst/>
                          <a:latin typeface="+mn-lt"/>
                        </a:rPr>
                        <a:t>20</a:t>
                      </a:r>
                      <a:endParaRPr lang="en-US" sz="1050" b="0" i="0" u="none" strike="noStrike" dirty="0">
                        <a:solidFill>
                          <a:srgbClr val="000000"/>
                        </a:solidFill>
                        <a:effectLst/>
                        <a:latin typeface="+mn-lt"/>
                      </a:endParaRPr>
                    </a:p>
                  </a:txBody>
                  <a:tcPr marL="0" marR="0" marT="0" marB="0" anchor="b"/>
                </a:tc>
                <a:tc>
                  <a:txBody>
                    <a:bodyPr/>
                    <a:lstStyle/>
                    <a:p>
                      <a:pPr algn="l" fontAlgn="b"/>
                      <a:r>
                        <a:rPr lang="en-US" sz="1050" u="none" strike="noStrike" dirty="0">
                          <a:effectLst/>
                          <a:latin typeface="+mn-lt"/>
                        </a:rPr>
                        <a:t>I feel encouraged to come up with new and better ways of doing things. 5 = Strongly Agree … 1 = Strongly Disagree</a:t>
                      </a:r>
                      <a:endParaRPr lang="en-US" sz="105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430230260"/>
                  </a:ext>
                </a:extLst>
              </a:tr>
            </a:tbl>
          </a:graphicData>
        </a:graphic>
      </p:graphicFrame>
      <p:sp>
        <p:nvSpPr>
          <p:cNvPr id="4" name="TextBox 3">
            <a:extLst>
              <a:ext uri="{FF2B5EF4-FFF2-40B4-BE49-F238E27FC236}">
                <a16:creationId xmlns:a16="http://schemas.microsoft.com/office/drawing/2014/main" id="{3D4081DB-2ED9-2C7E-CAF2-9106B12FB99C}"/>
              </a:ext>
            </a:extLst>
          </p:cNvPr>
          <p:cNvSpPr txBox="1"/>
          <p:nvPr/>
        </p:nvSpPr>
        <p:spPr>
          <a:xfrm>
            <a:off x="2564296" y="352119"/>
            <a:ext cx="6838122" cy="369332"/>
          </a:xfrm>
          <a:prstGeom prst="rect">
            <a:avLst/>
          </a:prstGeom>
          <a:noFill/>
        </p:spPr>
        <p:txBody>
          <a:bodyPr wrap="square" rtlCol="0">
            <a:spAutoFit/>
          </a:bodyPr>
          <a:lstStyle/>
          <a:p>
            <a:pPr algn="ctr"/>
            <a:r>
              <a:rPr lang="en-US" dirty="0"/>
              <a:t>Feature Importances Questions by Index</a:t>
            </a:r>
          </a:p>
        </p:txBody>
      </p:sp>
    </p:spTree>
    <p:extLst>
      <p:ext uri="{BB962C8B-B14F-4D97-AF65-F5344CB8AC3E}">
        <p14:creationId xmlns:p14="http://schemas.microsoft.com/office/powerpoint/2010/main" val="2534856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AA0A8F9-0F81-6301-D9D2-A441C152B45B}"/>
              </a:ext>
            </a:extLst>
          </p:cNvPr>
          <p:cNvGraphicFramePr>
            <a:graphicFrameLocks noGrp="1"/>
          </p:cNvGraphicFramePr>
          <p:nvPr>
            <p:extLst>
              <p:ext uri="{D42A27DB-BD31-4B8C-83A1-F6EECF244321}">
                <p14:modId xmlns:p14="http://schemas.microsoft.com/office/powerpoint/2010/main" val="3851727247"/>
              </p:ext>
            </p:extLst>
          </p:nvPr>
        </p:nvGraphicFramePr>
        <p:xfrm>
          <a:off x="733839" y="1133268"/>
          <a:ext cx="10724322" cy="4811674"/>
        </p:xfrm>
        <a:graphic>
          <a:graphicData uri="http://schemas.openxmlformats.org/drawingml/2006/table">
            <a:tbl>
              <a:tblPr>
                <a:tableStyleId>{5C22544A-7EE6-4342-B048-85BDC9FD1C3A}</a:tableStyleId>
              </a:tblPr>
              <a:tblGrid>
                <a:gridCol w="10724322">
                  <a:extLst>
                    <a:ext uri="{9D8B030D-6E8A-4147-A177-3AD203B41FA5}">
                      <a16:colId xmlns:a16="http://schemas.microsoft.com/office/drawing/2014/main" val="1045016943"/>
                    </a:ext>
                  </a:extLst>
                </a:gridCol>
              </a:tblGrid>
              <a:tr h="315376">
                <a:tc>
                  <a:txBody>
                    <a:bodyPr/>
                    <a:lstStyle/>
                    <a:p>
                      <a:pPr algn="l" fontAlgn="ctr"/>
                      <a:r>
                        <a:rPr lang="en-US" sz="1800" b="1" u="none" strike="noStrike" dirty="0">
                          <a:effectLst/>
                        </a:rPr>
                        <a:t>I feel encouraged to come up with new and better ways of doing things.</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973709101"/>
                  </a:ext>
                </a:extLst>
              </a:tr>
              <a:tr h="270323">
                <a:tc>
                  <a:txBody>
                    <a:bodyPr/>
                    <a:lstStyle/>
                    <a:p>
                      <a:pPr algn="l" fontAlgn="ctr"/>
                      <a:r>
                        <a:rPr lang="en-US" sz="1800" b="1" u="none" strike="noStrike" dirty="0">
                          <a:effectLst/>
                        </a:rPr>
                        <a:t>My work gives me a feeling of personal accomplishment.</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703617006"/>
                  </a:ext>
                </a:extLst>
              </a:tr>
              <a:tr h="180215">
                <a:tc>
                  <a:txBody>
                    <a:bodyPr/>
                    <a:lstStyle/>
                    <a:p>
                      <a:pPr algn="l" fontAlgn="ctr"/>
                      <a:r>
                        <a:rPr lang="en-US" sz="1800" u="none" strike="noStrike" dirty="0">
                          <a:effectLst/>
                        </a:rPr>
                        <a:t>I know what is expected of me on the job.</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451973401"/>
                  </a:ext>
                </a:extLst>
              </a:tr>
              <a:tr h="180215">
                <a:tc>
                  <a:txBody>
                    <a:bodyPr/>
                    <a:lstStyle/>
                    <a:p>
                      <a:pPr algn="l" fontAlgn="ctr"/>
                      <a:r>
                        <a:rPr lang="en-US" sz="1800" b="1" u="none" strike="noStrike" dirty="0">
                          <a:effectLst/>
                        </a:rPr>
                        <a:t>My talents are used well in the workplace.</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183320656"/>
                  </a:ext>
                </a:extLst>
              </a:tr>
              <a:tr h="225269">
                <a:tc>
                  <a:txBody>
                    <a:bodyPr/>
                    <a:lstStyle/>
                    <a:p>
                      <a:pPr algn="l" fontAlgn="ctr"/>
                      <a:r>
                        <a:rPr lang="en-US" sz="1800" u="none" strike="noStrike" dirty="0">
                          <a:effectLst/>
                        </a:rPr>
                        <a:t>I know how my work relates to the agency's goals.</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715919507"/>
                  </a:ext>
                </a:extLst>
              </a:tr>
              <a:tr h="540645">
                <a:tc>
                  <a:txBody>
                    <a:bodyPr/>
                    <a:lstStyle/>
                    <a:p>
                      <a:pPr algn="l" fontAlgn="ctr"/>
                      <a:r>
                        <a:rPr lang="en-US" sz="1800" u="none" strike="noStrike" dirty="0">
                          <a:effectLst/>
                        </a:rPr>
                        <a:t>In my organization, senior leaders generate high levels of motivation and commitment in the workforce.</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06325009"/>
                  </a:ext>
                </a:extLst>
              </a:tr>
              <a:tr h="405483">
                <a:tc>
                  <a:txBody>
                    <a:bodyPr/>
                    <a:lstStyle/>
                    <a:p>
                      <a:pPr algn="l" fontAlgn="ctr"/>
                      <a:r>
                        <a:rPr lang="en-US" sz="1800" u="none" strike="noStrike" dirty="0">
                          <a:effectLst/>
                        </a:rPr>
                        <a:t>My organization's senior leaders maintain high standards of honesty and integrity.</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557479273"/>
                  </a:ext>
                </a:extLst>
              </a:tr>
              <a:tr h="270323">
                <a:tc>
                  <a:txBody>
                    <a:bodyPr/>
                    <a:lstStyle/>
                    <a:p>
                      <a:pPr algn="l" fontAlgn="ctr"/>
                      <a:r>
                        <a:rPr lang="en-US" sz="1800" u="none" strike="noStrike" dirty="0">
                          <a:effectLst/>
                        </a:rPr>
                        <a:t>Managers communicate the goals of the organization.</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070329191"/>
                  </a:ext>
                </a:extLst>
              </a:tr>
              <a:tr h="450538">
                <a:tc>
                  <a:txBody>
                    <a:bodyPr/>
                    <a:lstStyle/>
                    <a:p>
                      <a:pPr algn="l" fontAlgn="ctr"/>
                      <a:r>
                        <a:rPr lang="en-US" sz="1800" u="none" strike="noStrike" dirty="0">
                          <a:effectLst/>
                        </a:rPr>
                        <a:t>Overall, how good a job do you feel is being done by the manager directly above your immediate supervisor?</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28893872"/>
                  </a:ext>
                </a:extLst>
              </a:tr>
              <a:tr h="315376">
                <a:tc>
                  <a:txBody>
                    <a:bodyPr/>
                    <a:lstStyle/>
                    <a:p>
                      <a:pPr algn="l" fontAlgn="ctr"/>
                      <a:r>
                        <a:rPr lang="en-US" sz="1800" u="none" strike="noStrike" dirty="0">
                          <a:effectLst/>
                        </a:rPr>
                        <a:t>I have a high level of respect for my organization's senior leaders.</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650299327"/>
                  </a:ext>
                </a:extLst>
              </a:tr>
              <a:tr h="229592">
                <a:tc>
                  <a:txBody>
                    <a:bodyPr/>
                    <a:lstStyle/>
                    <a:p>
                      <a:pPr algn="l" fontAlgn="ctr"/>
                      <a:r>
                        <a:rPr lang="en-US" sz="1800" u="none" strike="noStrike" dirty="0">
                          <a:effectLst/>
                        </a:rPr>
                        <a:t>Supervisors in my work unit support employee development.</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99003488"/>
                  </a:ext>
                </a:extLst>
              </a:tr>
              <a:tr h="225269">
                <a:tc>
                  <a:txBody>
                    <a:bodyPr/>
                    <a:lstStyle/>
                    <a:p>
                      <a:pPr algn="l" fontAlgn="ctr"/>
                      <a:r>
                        <a:rPr lang="en-US" sz="1800" u="none" strike="noStrike" dirty="0">
                          <a:effectLst/>
                        </a:rPr>
                        <a:t>My supervisor listens to what I have to say.</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454121412"/>
                  </a:ext>
                </a:extLst>
              </a:tr>
              <a:tr h="225269">
                <a:tc>
                  <a:txBody>
                    <a:bodyPr/>
                    <a:lstStyle/>
                    <a:p>
                      <a:pPr algn="l" fontAlgn="ctr"/>
                      <a:r>
                        <a:rPr lang="en-US" sz="1800" u="none" strike="noStrike" dirty="0">
                          <a:effectLst/>
                        </a:rPr>
                        <a:t>My supervisor treats me with respect.</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4241060771"/>
                  </a:ext>
                </a:extLst>
              </a:tr>
              <a:tr h="225269">
                <a:tc>
                  <a:txBody>
                    <a:bodyPr/>
                    <a:lstStyle/>
                    <a:p>
                      <a:pPr algn="l" fontAlgn="ctr"/>
                      <a:r>
                        <a:rPr lang="en-US" sz="1800" u="none" strike="noStrike" dirty="0">
                          <a:effectLst/>
                        </a:rPr>
                        <a:t>I have trust and confidence in my supervisor.</a:t>
                      </a:r>
                      <a:endParaRPr lang="en-US" sz="18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691956780"/>
                  </a:ext>
                </a:extLst>
              </a:tr>
              <a:tr h="315376">
                <a:tc>
                  <a:txBody>
                    <a:bodyPr/>
                    <a:lstStyle/>
                    <a:p>
                      <a:pPr algn="l" fontAlgn="ctr"/>
                      <a:r>
                        <a:rPr lang="en-US" sz="1800" b="1" u="none" strike="noStrike" dirty="0">
                          <a:effectLst/>
                        </a:rPr>
                        <a:t>Overall, how good a job do you feel is being done by your immediate supervisor?</a:t>
                      </a:r>
                      <a:endParaRPr lang="en-US" sz="18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525901994"/>
                  </a:ext>
                </a:extLst>
              </a:tr>
            </a:tbl>
          </a:graphicData>
        </a:graphic>
      </p:graphicFrame>
      <p:sp>
        <p:nvSpPr>
          <p:cNvPr id="4" name="TextBox 3">
            <a:extLst>
              <a:ext uri="{FF2B5EF4-FFF2-40B4-BE49-F238E27FC236}">
                <a16:creationId xmlns:a16="http://schemas.microsoft.com/office/drawing/2014/main" id="{D502D117-4281-EF5B-0A95-E0861DDA3CCB}"/>
              </a:ext>
            </a:extLst>
          </p:cNvPr>
          <p:cNvSpPr txBox="1"/>
          <p:nvPr/>
        </p:nvSpPr>
        <p:spPr>
          <a:xfrm>
            <a:off x="1928191" y="357809"/>
            <a:ext cx="8607287" cy="646331"/>
          </a:xfrm>
          <a:prstGeom prst="rect">
            <a:avLst/>
          </a:prstGeom>
          <a:noFill/>
        </p:spPr>
        <p:txBody>
          <a:bodyPr wrap="square" rtlCol="0">
            <a:spAutoFit/>
          </a:bodyPr>
          <a:lstStyle/>
          <a:p>
            <a:r>
              <a:rPr lang="en-US" dirty="0"/>
              <a:t>The Entire EEI – the original 15 questions (with the 4 reflected in Feature Importances in </a:t>
            </a:r>
            <a:r>
              <a:rPr lang="en-US" b="1" dirty="0"/>
              <a:t>bold</a:t>
            </a:r>
            <a:r>
              <a:rPr lang="en-US" dirty="0"/>
              <a:t>)</a:t>
            </a:r>
          </a:p>
        </p:txBody>
      </p:sp>
    </p:spTree>
    <p:extLst>
      <p:ext uri="{BB962C8B-B14F-4D97-AF65-F5344CB8AC3E}">
        <p14:creationId xmlns:p14="http://schemas.microsoft.com/office/powerpoint/2010/main" val="104790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838200" y="480874"/>
            <a:ext cx="10515600" cy="1325563"/>
          </a:xfrm>
        </p:spPr>
        <p:txBody>
          <a:bodyPr>
            <a:normAutofit/>
          </a:bodyPr>
          <a:lstStyle/>
          <a:p>
            <a:pPr algn="ctr"/>
            <a:r>
              <a:rPr lang="en-US" sz="4000" dirty="0">
                <a:solidFill>
                  <a:srgbClr val="36B3EB"/>
                </a:solidFill>
              </a:rPr>
              <a:t>Some of us also remembered a similarly </a:t>
            </a:r>
            <a:br>
              <a:rPr lang="en-US" sz="4000" dirty="0">
                <a:solidFill>
                  <a:srgbClr val="36B3EB"/>
                </a:solidFill>
              </a:rPr>
            </a:br>
            <a:r>
              <a:rPr lang="en-US" sz="4000" dirty="0">
                <a:solidFill>
                  <a:srgbClr val="36B3EB"/>
                </a:solidFill>
              </a:rPr>
              <a:t>titled Clash song from the 80s…</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45230A4-15E4-C5B7-A383-7A05B501D186}"/>
              </a:ext>
            </a:extLst>
          </p:cNvPr>
          <p:cNvSpPr txBox="1"/>
          <p:nvPr/>
        </p:nvSpPr>
        <p:spPr>
          <a:xfrm>
            <a:off x="310169" y="3469224"/>
            <a:ext cx="3096137" cy="707886"/>
          </a:xfrm>
          <a:prstGeom prst="rect">
            <a:avLst/>
          </a:prstGeom>
          <a:noFill/>
        </p:spPr>
        <p:txBody>
          <a:bodyPr wrap="square" rtlCol="0">
            <a:spAutoFit/>
          </a:bodyPr>
          <a:lstStyle/>
          <a:p>
            <a:r>
              <a:rPr lang="en-US" sz="2000" dirty="0"/>
              <a:t>“Should I Stay or Should I Go, Now?” – The Clash</a:t>
            </a:r>
          </a:p>
        </p:txBody>
      </p:sp>
      <p:sp>
        <p:nvSpPr>
          <p:cNvPr id="22" name="TextBox 21">
            <a:extLst>
              <a:ext uri="{FF2B5EF4-FFF2-40B4-BE49-F238E27FC236}">
                <a16:creationId xmlns:a16="http://schemas.microsoft.com/office/drawing/2014/main" id="{EB8DF8AC-C0C9-4B5C-B216-3AE742510CE0}"/>
              </a:ext>
            </a:extLst>
          </p:cNvPr>
          <p:cNvSpPr txBox="1"/>
          <p:nvPr/>
        </p:nvSpPr>
        <p:spPr>
          <a:xfrm>
            <a:off x="8352148" y="3686555"/>
            <a:ext cx="3529683" cy="954107"/>
          </a:xfrm>
          <a:prstGeom prst="rect">
            <a:avLst/>
          </a:prstGeom>
          <a:noFill/>
        </p:spPr>
        <p:txBody>
          <a:bodyPr wrap="square" rtlCol="0">
            <a:spAutoFit/>
          </a:bodyPr>
          <a:lstStyle/>
          <a:p>
            <a:pPr algn="ctr"/>
            <a:r>
              <a:rPr lang="en-US" sz="2800" b="1" dirty="0">
                <a:solidFill>
                  <a:srgbClr val="36B3EB"/>
                </a:solidFill>
                <a:sym typeface="Wingdings" pitchFamily="2" charset="2"/>
              </a:rPr>
              <a:t> And so we became </a:t>
            </a:r>
            <a:br>
              <a:rPr lang="en-US" sz="2800" b="1" dirty="0">
                <a:solidFill>
                  <a:srgbClr val="36B3EB"/>
                </a:solidFill>
                <a:sym typeface="Wingdings" pitchFamily="2" charset="2"/>
              </a:rPr>
            </a:br>
            <a:r>
              <a:rPr lang="en-US" sz="2800" b="1" dirty="0">
                <a:solidFill>
                  <a:srgbClr val="36B3EB"/>
                </a:solidFill>
                <a:sym typeface="Wingdings" pitchFamily="2" charset="2"/>
              </a:rPr>
              <a:t>“Team Stay or Go”</a:t>
            </a:r>
            <a:endParaRPr lang="en-US" sz="2800" b="1" dirty="0">
              <a:solidFill>
                <a:srgbClr val="36B3EB"/>
              </a:solidFill>
            </a:endParaRPr>
          </a:p>
        </p:txBody>
      </p:sp>
      <p:pic>
        <p:nvPicPr>
          <p:cNvPr id="23" name="Screen Recording 2022-09-18 at 4.15.28 PM.mov" descr="Screen Recording 2022-09-18 at 4.15.28 PM.mov">
            <a:hlinkClick r:id="" action="ppaction://media"/>
            <a:extLst>
              <a:ext uri="{FF2B5EF4-FFF2-40B4-BE49-F238E27FC236}">
                <a16:creationId xmlns:a16="http://schemas.microsoft.com/office/drawing/2014/main" id="{2A0BAFBB-3ACB-669B-41C4-8AA1526327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4311" y="2409852"/>
            <a:ext cx="4529832" cy="3195962"/>
          </a:xfrm>
          <a:prstGeom prst="rect">
            <a:avLst/>
          </a:prstGeom>
        </p:spPr>
      </p:pic>
      <p:grpSp>
        <p:nvGrpSpPr>
          <p:cNvPr id="3" name="Group 2">
            <a:extLst>
              <a:ext uri="{FF2B5EF4-FFF2-40B4-BE49-F238E27FC236}">
                <a16:creationId xmlns:a16="http://schemas.microsoft.com/office/drawing/2014/main" id="{6AC9E073-AA5E-C50D-E651-69B324B213A9}"/>
              </a:ext>
            </a:extLst>
          </p:cNvPr>
          <p:cNvGrpSpPr/>
          <p:nvPr/>
        </p:nvGrpSpPr>
        <p:grpSpPr>
          <a:xfrm>
            <a:off x="0" y="0"/>
            <a:ext cx="12192000" cy="467618"/>
            <a:chOff x="0" y="0"/>
            <a:chExt cx="12192000" cy="467618"/>
          </a:xfrm>
        </p:grpSpPr>
        <p:sp>
          <p:nvSpPr>
            <p:cNvPr id="9" name="Rectangle 8">
              <a:extLst>
                <a:ext uri="{FF2B5EF4-FFF2-40B4-BE49-F238E27FC236}">
                  <a16:creationId xmlns:a16="http://schemas.microsoft.com/office/drawing/2014/main" id="{B8994135-10F1-CDC3-A95C-DF7517353D74}"/>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365" descr="Icon of lightbulb">
              <a:extLst>
                <a:ext uri="{FF2B5EF4-FFF2-40B4-BE49-F238E27FC236}">
                  <a16:creationId xmlns:a16="http://schemas.microsoft.com/office/drawing/2014/main" id="{3D914B38-6784-0887-61D6-B7BB665F7E9D}"/>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17" name="Freeform 44">
                <a:extLst>
                  <a:ext uri="{FF2B5EF4-FFF2-40B4-BE49-F238E27FC236}">
                    <a16:creationId xmlns:a16="http://schemas.microsoft.com/office/drawing/2014/main" id="{E195D14A-A484-2DF8-A098-92CFAA72C19A}"/>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18" name="Freeform 45">
                <a:extLst>
                  <a:ext uri="{FF2B5EF4-FFF2-40B4-BE49-F238E27FC236}">
                    <a16:creationId xmlns:a16="http://schemas.microsoft.com/office/drawing/2014/main" id="{4138D977-BB1B-CBAF-CF21-5C3981764CB2}"/>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6" name="TextBox 15">
              <a:extLst>
                <a:ext uri="{FF2B5EF4-FFF2-40B4-BE49-F238E27FC236}">
                  <a16:creationId xmlns:a16="http://schemas.microsoft.com/office/drawing/2014/main" id="{0D623BBB-1671-92C6-9E29-57A7E4CA2D2F}"/>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375061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fill="hold" display="0">
                  <p:stCondLst>
                    <p:cond delay="indefinite"/>
                  </p:stCondLst>
                </p:cTn>
                <p:tgtEl>
                  <p:spTgt spid="2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EFAA14B-414C-742E-7CF5-D01DB38B1160}"/>
              </a:ext>
            </a:extLst>
          </p:cNvPr>
          <p:cNvGraphicFramePr>
            <a:graphicFrameLocks noGrp="1"/>
          </p:cNvGraphicFramePr>
          <p:nvPr>
            <p:extLst>
              <p:ext uri="{D42A27DB-BD31-4B8C-83A1-F6EECF244321}">
                <p14:modId xmlns:p14="http://schemas.microsoft.com/office/powerpoint/2010/main" val="3929430571"/>
              </p:ext>
            </p:extLst>
          </p:nvPr>
        </p:nvGraphicFramePr>
        <p:xfrm>
          <a:off x="562708" y="1254125"/>
          <a:ext cx="10761784" cy="5240469"/>
        </p:xfrm>
        <a:graphic>
          <a:graphicData uri="http://schemas.openxmlformats.org/drawingml/2006/table">
            <a:tbl>
              <a:tblPr>
                <a:tableStyleId>{5C22544A-7EE6-4342-B048-85BDC9FD1C3A}</a:tableStyleId>
              </a:tblPr>
              <a:tblGrid>
                <a:gridCol w="10761784">
                  <a:extLst>
                    <a:ext uri="{9D8B030D-6E8A-4147-A177-3AD203B41FA5}">
                      <a16:colId xmlns:a16="http://schemas.microsoft.com/office/drawing/2014/main" val="1588113440"/>
                    </a:ext>
                  </a:extLst>
                </a:gridCol>
              </a:tblGrid>
              <a:tr h="236486">
                <a:tc>
                  <a:txBody>
                    <a:bodyPr/>
                    <a:lstStyle/>
                    <a:p>
                      <a:pPr algn="l" fontAlgn="ctr"/>
                      <a:r>
                        <a:rPr lang="en-US" sz="1600" b="1" u="none" strike="noStrike" dirty="0">
                          <a:effectLst/>
                        </a:rPr>
                        <a:t>Considering everything, how satisfied are you with your job? 5 = Very Satisfied … 1 = Very Dissatisfied</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647544900"/>
                  </a:ext>
                </a:extLst>
              </a:tr>
              <a:tr h="236486">
                <a:tc>
                  <a:txBody>
                    <a:bodyPr/>
                    <a:lstStyle/>
                    <a:p>
                      <a:pPr algn="l" fontAlgn="ctr"/>
                      <a:r>
                        <a:rPr lang="en-US" sz="1600" b="1" u="none" strike="noStrike" dirty="0">
                          <a:effectLst/>
                        </a:rPr>
                        <a:t>I recommend my organization as a good place to work. 5 = Strongly Agree … 1 = Strongly Disagree</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149142811"/>
                  </a:ext>
                </a:extLst>
              </a:tr>
              <a:tr h="236486">
                <a:tc>
                  <a:txBody>
                    <a:bodyPr/>
                    <a:lstStyle/>
                    <a:p>
                      <a:pPr algn="l" fontAlgn="ctr"/>
                      <a:r>
                        <a:rPr lang="en-US" sz="1600" b="1" u="none" strike="noStrike" dirty="0">
                          <a:effectLst/>
                        </a:rPr>
                        <a:t>My talents are used well in the workplace.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467247307"/>
                  </a:ext>
                </a:extLst>
              </a:tr>
              <a:tr h="236486">
                <a:tc>
                  <a:txBody>
                    <a:bodyPr/>
                    <a:lstStyle/>
                    <a:p>
                      <a:pPr algn="l" fontAlgn="ctr"/>
                      <a:r>
                        <a:rPr lang="en-US" sz="1600" b="1" u="none" strike="noStrike" dirty="0">
                          <a:effectLst/>
                        </a:rPr>
                        <a:t>Considering everything, how satisfied are you with your organization? 5 = Very Satisfied … 1 = Very Dissatisfied</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940122461"/>
                  </a:ext>
                </a:extLst>
              </a:tr>
              <a:tr h="331080">
                <a:tc>
                  <a:txBody>
                    <a:bodyPr/>
                    <a:lstStyle/>
                    <a:p>
                      <a:pPr algn="l" fontAlgn="ctr"/>
                      <a:r>
                        <a:rPr lang="en-US" sz="1600" b="1" u="none" strike="noStrike" dirty="0">
                          <a:effectLst/>
                        </a:rPr>
                        <a:t>I believe the results of this survey will be used to make my agency a better place to work.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366316077"/>
                  </a:ext>
                </a:extLst>
              </a:tr>
              <a:tr h="283783">
                <a:tc>
                  <a:txBody>
                    <a:bodyPr/>
                    <a:lstStyle/>
                    <a:p>
                      <a:pPr algn="l" fontAlgn="ctr"/>
                      <a:r>
                        <a:rPr lang="en-US" sz="1600" u="none" strike="noStrike" dirty="0">
                          <a:effectLst/>
                        </a:rPr>
                        <a:t>I am given a real opportunity to improve my skills in my organization. 5 = Strongly Agree … 1 = Strongly Disagree</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74461428"/>
                  </a:ext>
                </a:extLst>
              </a:tr>
              <a:tr h="283783">
                <a:tc>
                  <a:txBody>
                    <a:bodyPr/>
                    <a:lstStyle/>
                    <a:p>
                      <a:pPr algn="l" fontAlgn="ctr"/>
                      <a:r>
                        <a:rPr lang="en-US" sz="1600" u="none" strike="noStrike" dirty="0">
                          <a:effectLst/>
                        </a:rPr>
                        <a:t>How satisfied are you with your involvement in decisions that affect your work? 5 = Very Satisfied … 1 = Very Dissatisfied</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190066004"/>
                  </a:ext>
                </a:extLst>
              </a:tr>
              <a:tr h="236486">
                <a:tc>
                  <a:txBody>
                    <a:bodyPr/>
                    <a:lstStyle/>
                    <a:p>
                      <a:pPr algn="l" fontAlgn="ctr"/>
                      <a:r>
                        <a:rPr lang="en-US" sz="1600" b="1" u="none" strike="noStrike" dirty="0">
                          <a:effectLst/>
                        </a:rPr>
                        <a:t>How satisfied are you with the recognition you receive for doing a good job? 5 = Very Satisfied … 1 = Very Dissatisfied</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4029278998"/>
                  </a:ext>
                </a:extLst>
              </a:tr>
              <a:tr h="189189">
                <a:tc>
                  <a:txBody>
                    <a:bodyPr/>
                    <a:lstStyle/>
                    <a:p>
                      <a:pPr algn="l" fontAlgn="ctr"/>
                      <a:r>
                        <a:rPr lang="en-US" sz="1600" u="none" strike="noStrike" dirty="0">
                          <a:effectLst/>
                        </a:rPr>
                        <a:t>The people I work with cooperate to get the job done. 5 = Strongly Agree … 1 = Strongly Disagree</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27573981"/>
                  </a:ext>
                </a:extLst>
              </a:tr>
              <a:tr h="189189">
                <a:tc>
                  <a:txBody>
                    <a:bodyPr/>
                    <a:lstStyle/>
                    <a:p>
                      <a:pPr algn="l" fontAlgn="ctr"/>
                      <a:r>
                        <a:rPr lang="en-US" sz="1600" b="1" u="none" strike="noStrike" dirty="0">
                          <a:effectLst/>
                        </a:rPr>
                        <a:t>My workload is reasonable.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083530919"/>
                  </a:ext>
                </a:extLst>
              </a:tr>
              <a:tr h="331080">
                <a:tc>
                  <a:txBody>
                    <a:bodyPr/>
                    <a:lstStyle/>
                    <a:p>
                      <a:pPr algn="l" fontAlgn="ctr"/>
                      <a:r>
                        <a:rPr lang="en-US" sz="1600" u="none" strike="noStrike" dirty="0">
                          <a:effectLst/>
                        </a:rPr>
                        <a:t>How satisfied are you with the information you receive from management on what's going on in your organization? 5 = Very Satisfied … 1 = Very Dissatisfied</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265395298"/>
                  </a:ext>
                </a:extLst>
              </a:tr>
              <a:tr h="331080">
                <a:tc>
                  <a:txBody>
                    <a:bodyPr/>
                    <a:lstStyle/>
                    <a:p>
                      <a:pPr algn="l" fontAlgn="ctr"/>
                      <a:r>
                        <a:rPr lang="en-US" sz="1600" u="none" strike="noStrike" dirty="0">
                          <a:effectLst/>
                        </a:rPr>
                        <a:t>I can disclose a suspected violation of any law, rule or regulation without fear of reprisal. 5 = Strongly Agree … 1 = Strongly Disagree; X = Do Not Know</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2572187349"/>
                  </a:ext>
                </a:extLst>
              </a:tr>
              <a:tr h="378377">
                <a:tc>
                  <a:txBody>
                    <a:bodyPr/>
                    <a:lstStyle/>
                    <a:p>
                      <a:pPr algn="l" fontAlgn="ctr"/>
                      <a:r>
                        <a:rPr lang="en-US" sz="1600" b="1" u="none" strike="noStrike" dirty="0">
                          <a:effectLst/>
                        </a:rPr>
                        <a:t>In my work unit, differences in performance are recognized in a meaningful way. 5 = Strongly Agree … 1 = Strongly Disagree; X = Do Not Know</a:t>
                      </a:r>
                      <a:endParaRPr lang="en-US" sz="1600" b="1"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1802705296"/>
                  </a:ext>
                </a:extLst>
              </a:tr>
              <a:tr h="283783">
                <a:tc>
                  <a:txBody>
                    <a:bodyPr/>
                    <a:lstStyle/>
                    <a:p>
                      <a:pPr algn="l" fontAlgn="ctr"/>
                      <a:r>
                        <a:rPr lang="en-US" sz="1600" u="none" strike="noStrike" dirty="0">
                          <a:effectLst/>
                        </a:rPr>
                        <a:t>Managers communicate the goals of the organization. 5 = Strongly Agree … 1 = Strongly Disagree; X = Do Not Know</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626815210"/>
                  </a:ext>
                </a:extLst>
              </a:tr>
              <a:tr h="331080">
                <a:tc>
                  <a:txBody>
                    <a:bodyPr/>
                    <a:lstStyle/>
                    <a:p>
                      <a:pPr algn="l" fontAlgn="ctr"/>
                      <a:r>
                        <a:rPr lang="en-US" sz="1600" u="none" strike="noStrike" dirty="0">
                          <a:effectLst/>
                        </a:rPr>
                        <a:t>My work unit has the job-relevant knowledge and skills necessary to accomplish organizational goals. 5 = Strongly Agree … 1 = Strongly Disagree; X = Do Not Know</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082850401"/>
                  </a:ext>
                </a:extLst>
              </a:tr>
              <a:tr h="236486">
                <a:tc>
                  <a:txBody>
                    <a:bodyPr/>
                    <a:lstStyle/>
                    <a:p>
                      <a:pPr algn="l" fontAlgn="ctr"/>
                      <a:r>
                        <a:rPr lang="en-US" sz="1600" u="none" strike="noStrike" dirty="0">
                          <a:effectLst/>
                        </a:rPr>
                        <a:t>I know how my work relates to the agency's goals. 5 = Strongly Agree … 1 = Strongly Disagree; X = Do Not Know</a:t>
                      </a:r>
                      <a:endParaRPr lang="en-US" sz="1600" b="0" i="0" u="none" strike="noStrike" dirty="0">
                        <a:solidFill>
                          <a:srgbClr val="000000"/>
                        </a:solidFill>
                        <a:effectLst/>
                        <a:latin typeface="Courier New" panose="02070309020205020404" pitchFamily="49" charset="0"/>
                      </a:endParaRPr>
                    </a:p>
                  </a:txBody>
                  <a:tcPr marL="0" marR="0" marT="0" marB="0" anchor="ctr"/>
                </a:tc>
                <a:extLst>
                  <a:ext uri="{0D108BD9-81ED-4DB2-BD59-A6C34878D82A}">
                    <a16:rowId xmlns:a16="http://schemas.microsoft.com/office/drawing/2014/main" val="3439627317"/>
                  </a:ext>
                </a:extLst>
              </a:tr>
            </a:tbl>
          </a:graphicData>
        </a:graphic>
      </p:graphicFrame>
      <p:sp>
        <p:nvSpPr>
          <p:cNvPr id="4" name="TextBox 3">
            <a:extLst>
              <a:ext uri="{FF2B5EF4-FFF2-40B4-BE49-F238E27FC236}">
                <a16:creationId xmlns:a16="http://schemas.microsoft.com/office/drawing/2014/main" id="{B52D22F1-6E12-FD2D-466C-706182574F1C}"/>
              </a:ext>
            </a:extLst>
          </p:cNvPr>
          <p:cNvSpPr txBox="1"/>
          <p:nvPr/>
        </p:nvSpPr>
        <p:spPr>
          <a:xfrm>
            <a:off x="1928191" y="357809"/>
            <a:ext cx="8607287" cy="646331"/>
          </a:xfrm>
          <a:prstGeom prst="rect">
            <a:avLst/>
          </a:prstGeom>
          <a:noFill/>
        </p:spPr>
        <p:txBody>
          <a:bodyPr wrap="square" rtlCol="0">
            <a:spAutoFit/>
          </a:bodyPr>
          <a:lstStyle/>
          <a:p>
            <a:r>
              <a:rPr lang="en-US" dirty="0"/>
              <a:t>The entire AES – the original 16 questions (with the 8 reflected in feature importances in </a:t>
            </a:r>
            <a:r>
              <a:rPr lang="en-US" b="1" dirty="0"/>
              <a:t>bold</a:t>
            </a:r>
            <a:r>
              <a:rPr lang="en-US" dirty="0"/>
              <a:t>)</a:t>
            </a:r>
          </a:p>
        </p:txBody>
      </p:sp>
    </p:spTree>
    <p:extLst>
      <p:ext uri="{BB962C8B-B14F-4D97-AF65-F5344CB8AC3E}">
        <p14:creationId xmlns:p14="http://schemas.microsoft.com/office/powerpoint/2010/main" val="1272560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66F4-D640-5382-6D96-208C0EF95AEA}"/>
              </a:ext>
            </a:extLst>
          </p:cNvPr>
          <p:cNvSpPr>
            <a:spLocks noGrp="1"/>
          </p:cNvSpPr>
          <p:nvPr>
            <p:ph type="title"/>
          </p:nvPr>
        </p:nvSpPr>
        <p:spPr>
          <a:xfrm>
            <a:off x="7933266" y="1208350"/>
            <a:ext cx="10515600" cy="1325563"/>
          </a:xfrm>
        </p:spPr>
        <p:txBody>
          <a:bodyPr>
            <a:normAutofit fontScale="90000"/>
          </a:bodyPr>
          <a:lstStyle/>
          <a:p>
            <a:r>
              <a:rPr lang="en-US" sz="3200" dirty="0"/>
              <a:t>Misc. Questions n=2.7M</a:t>
            </a:r>
            <a:br>
              <a:rPr lang="en-US" sz="3200" dirty="0"/>
            </a:br>
            <a:r>
              <a:rPr lang="en-US" sz="3200" dirty="0"/>
              <a:t>not in any other index </a:t>
            </a:r>
            <a:br>
              <a:rPr lang="en-US" sz="3200" dirty="0"/>
            </a:br>
            <a:r>
              <a:rPr lang="en-US" sz="3200" dirty="0"/>
              <a:t>except EEI (3Q); see next</a:t>
            </a:r>
          </a:p>
        </p:txBody>
      </p:sp>
      <p:pic>
        <p:nvPicPr>
          <p:cNvPr id="3" name="Picture 2">
            <a:extLst>
              <a:ext uri="{FF2B5EF4-FFF2-40B4-BE49-F238E27FC236}">
                <a16:creationId xmlns:a16="http://schemas.microsoft.com/office/drawing/2014/main" id="{CFF7B501-6AE8-A774-A64F-ECD0AE53A6A9}"/>
              </a:ext>
            </a:extLst>
          </p:cNvPr>
          <p:cNvPicPr>
            <a:picLocks noChangeAspect="1"/>
          </p:cNvPicPr>
          <p:nvPr/>
        </p:nvPicPr>
        <p:blipFill>
          <a:blip r:embed="rId3"/>
          <a:stretch>
            <a:fillRect/>
          </a:stretch>
        </p:blipFill>
        <p:spPr>
          <a:xfrm>
            <a:off x="160866" y="160330"/>
            <a:ext cx="7772400" cy="3421605"/>
          </a:xfrm>
          <a:prstGeom prst="rect">
            <a:avLst/>
          </a:prstGeom>
        </p:spPr>
      </p:pic>
      <p:pic>
        <p:nvPicPr>
          <p:cNvPr id="4" name="Picture 3">
            <a:extLst>
              <a:ext uri="{FF2B5EF4-FFF2-40B4-BE49-F238E27FC236}">
                <a16:creationId xmlns:a16="http://schemas.microsoft.com/office/drawing/2014/main" id="{F66B7244-64DE-DD88-EB69-39C199A79836}"/>
              </a:ext>
            </a:extLst>
          </p:cNvPr>
          <p:cNvPicPr>
            <a:picLocks noChangeAspect="1"/>
          </p:cNvPicPr>
          <p:nvPr/>
        </p:nvPicPr>
        <p:blipFill>
          <a:blip r:embed="rId4"/>
          <a:stretch>
            <a:fillRect/>
          </a:stretch>
        </p:blipFill>
        <p:spPr>
          <a:xfrm>
            <a:off x="3767667" y="3533850"/>
            <a:ext cx="7772400" cy="3056854"/>
          </a:xfrm>
          <a:prstGeom prst="rect">
            <a:avLst/>
          </a:prstGeom>
        </p:spPr>
      </p:pic>
      <p:grpSp>
        <p:nvGrpSpPr>
          <p:cNvPr id="6" name="Group 5">
            <a:extLst>
              <a:ext uri="{FF2B5EF4-FFF2-40B4-BE49-F238E27FC236}">
                <a16:creationId xmlns:a16="http://schemas.microsoft.com/office/drawing/2014/main" id="{345F2DE0-CD74-F017-9A57-95AA059604E8}"/>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99A484A8-85D2-0C1C-53E7-83969799DF7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54" descr="Icon of graph">
              <a:extLst>
                <a:ext uri="{FF2B5EF4-FFF2-40B4-BE49-F238E27FC236}">
                  <a16:creationId xmlns:a16="http://schemas.microsoft.com/office/drawing/2014/main" id="{7B75CBF3-4F61-F2BF-48CF-E74E18B6169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5251BBF4-86D8-7274-A46A-88386B4EAEA4}"/>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10">
                <a:extLst>
                  <a:ext uri="{FF2B5EF4-FFF2-40B4-BE49-F238E27FC236}">
                    <a16:creationId xmlns:a16="http://schemas.microsoft.com/office/drawing/2014/main" id="{33945345-B227-E882-FAEB-2FAB7DD79E27}"/>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2" name="Rectangle 11">
                <a:extLst>
                  <a:ext uri="{FF2B5EF4-FFF2-40B4-BE49-F238E27FC236}">
                    <a16:creationId xmlns:a16="http://schemas.microsoft.com/office/drawing/2014/main" id="{3C031A7B-906E-BDB7-5A81-D456C6A249BE}"/>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3" name="Rectangle 12">
                <a:extLst>
                  <a:ext uri="{FF2B5EF4-FFF2-40B4-BE49-F238E27FC236}">
                    <a16:creationId xmlns:a16="http://schemas.microsoft.com/office/drawing/2014/main" id="{253A1FD2-37BC-DC06-31CD-741F067943F0}"/>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3D24B287-BDAB-2857-BAB8-F7349BEAA556}"/>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9" name="TextBox 8">
              <a:extLst>
                <a:ext uri="{FF2B5EF4-FFF2-40B4-BE49-F238E27FC236}">
                  <a16:creationId xmlns:a16="http://schemas.microsoft.com/office/drawing/2014/main" id="{6F2DCBF4-A0E1-C82A-27A9-CFB5F54EC003}"/>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3B3FDAF3-CF12-2BAF-7EE9-D2CD8086C7E3}"/>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1449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333F-1AC6-C0C2-66AE-935E34C95800}"/>
              </a:ext>
            </a:extLst>
          </p:cNvPr>
          <p:cNvSpPr>
            <a:spLocks noGrp="1"/>
          </p:cNvSpPr>
          <p:nvPr>
            <p:ph type="title"/>
          </p:nvPr>
        </p:nvSpPr>
        <p:spPr>
          <a:xfrm>
            <a:off x="7772400" y="994304"/>
            <a:ext cx="4072467" cy="1325563"/>
          </a:xfrm>
        </p:spPr>
        <p:txBody>
          <a:bodyPr>
            <a:normAutofit fontScale="90000"/>
          </a:bodyPr>
          <a:lstStyle/>
          <a:p>
            <a:pPr algn="ctr"/>
            <a:r>
              <a:rPr lang="en-US" sz="3200" dirty="0"/>
              <a:t>Only four out of 15 EEI questions made it into our top 13</a:t>
            </a:r>
            <a:br>
              <a:rPr lang="en-US" sz="3200" dirty="0"/>
            </a:br>
            <a:r>
              <a:rPr lang="en-US" sz="3200" dirty="0"/>
              <a:t>n=2.7M</a:t>
            </a:r>
          </a:p>
        </p:txBody>
      </p:sp>
      <p:pic>
        <p:nvPicPr>
          <p:cNvPr id="3" name="Picture 2">
            <a:extLst>
              <a:ext uri="{FF2B5EF4-FFF2-40B4-BE49-F238E27FC236}">
                <a16:creationId xmlns:a16="http://schemas.microsoft.com/office/drawing/2014/main" id="{B7D0E400-DB34-B4BE-B9A3-E799E2739818}"/>
              </a:ext>
            </a:extLst>
          </p:cNvPr>
          <p:cNvPicPr>
            <a:picLocks noChangeAspect="1"/>
          </p:cNvPicPr>
          <p:nvPr/>
        </p:nvPicPr>
        <p:blipFill>
          <a:blip r:embed="rId3"/>
          <a:stretch>
            <a:fillRect/>
          </a:stretch>
        </p:blipFill>
        <p:spPr>
          <a:xfrm>
            <a:off x="120141" y="438377"/>
            <a:ext cx="7269918" cy="3200400"/>
          </a:xfrm>
          <a:prstGeom prst="rect">
            <a:avLst/>
          </a:prstGeom>
        </p:spPr>
      </p:pic>
      <p:pic>
        <p:nvPicPr>
          <p:cNvPr id="4" name="Picture 3">
            <a:extLst>
              <a:ext uri="{FF2B5EF4-FFF2-40B4-BE49-F238E27FC236}">
                <a16:creationId xmlns:a16="http://schemas.microsoft.com/office/drawing/2014/main" id="{39192D0A-ADD6-0139-A9A1-754D6B6F966E}"/>
              </a:ext>
            </a:extLst>
          </p:cNvPr>
          <p:cNvPicPr>
            <a:picLocks noChangeAspect="1"/>
          </p:cNvPicPr>
          <p:nvPr/>
        </p:nvPicPr>
        <p:blipFill>
          <a:blip r:embed="rId4"/>
          <a:stretch>
            <a:fillRect/>
          </a:stretch>
        </p:blipFill>
        <p:spPr>
          <a:xfrm>
            <a:off x="4708285" y="3775287"/>
            <a:ext cx="6974899" cy="2743200"/>
          </a:xfrm>
          <a:prstGeom prst="rect">
            <a:avLst/>
          </a:prstGeom>
        </p:spPr>
      </p:pic>
      <p:sp>
        <p:nvSpPr>
          <p:cNvPr id="5" name="TextBox 4">
            <a:extLst>
              <a:ext uri="{FF2B5EF4-FFF2-40B4-BE49-F238E27FC236}">
                <a16:creationId xmlns:a16="http://schemas.microsoft.com/office/drawing/2014/main" id="{5FB54151-22F8-336E-F155-FCD4F614642A}"/>
              </a:ext>
            </a:extLst>
          </p:cNvPr>
          <p:cNvSpPr txBox="1"/>
          <p:nvPr/>
        </p:nvSpPr>
        <p:spPr>
          <a:xfrm>
            <a:off x="490298" y="3633866"/>
            <a:ext cx="4053993" cy="2862322"/>
          </a:xfrm>
          <a:prstGeom prst="rect">
            <a:avLst/>
          </a:prstGeom>
          <a:noFill/>
        </p:spPr>
        <p:txBody>
          <a:bodyPr wrap="square">
            <a:spAutoFit/>
          </a:bodyPr>
          <a:lstStyle/>
          <a:p>
            <a:pPr marL="285750" indent="-285750">
              <a:buFont typeface="Arial" panose="020B0604020202020204" pitchFamily="34" charset="0"/>
              <a:buChar char="•"/>
            </a:pPr>
            <a:r>
              <a:rPr lang="en-US" dirty="0"/>
              <a:t>There are 15 total EEI questions. </a:t>
            </a:r>
          </a:p>
          <a:p>
            <a:pPr marL="285750" indent="-285750">
              <a:buFont typeface="Arial" panose="020B0604020202020204" pitchFamily="34" charset="0"/>
              <a:buChar char="•"/>
            </a:pPr>
            <a:r>
              <a:rPr lang="en-US" dirty="0"/>
              <a:t>Our features had a total of 4 AES questions (27%) in our top 13; none in the top four. </a:t>
            </a:r>
          </a:p>
          <a:p>
            <a:pPr marL="285750" indent="-285750">
              <a:buFont typeface="Arial" panose="020B0604020202020204" pitchFamily="34" charset="0"/>
              <a:buChar char="•"/>
            </a:pPr>
            <a:r>
              <a:rPr lang="en-US" dirty="0"/>
              <a:t>Yet the only reporting on the Stay or Go question during the time period for our survey was in terms of how it correlated with EEI. </a:t>
            </a:r>
          </a:p>
          <a:p>
            <a:pPr marL="285750" indent="-285750">
              <a:buFont typeface="Arial" panose="020B0604020202020204" pitchFamily="34" charset="0"/>
              <a:buChar char="•"/>
            </a:pPr>
            <a:r>
              <a:rPr lang="en-US" dirty="0"/>
              <a:t>(This changed in 2021 when OPM compared Leave to GSI scores.)</a:t>
            </a:r>
          </a:p>
        </p:txBody>
      </p:sp>
      <p:grpSp>
        <p:nvGrpSpPr>
          <p:cNvPr id="6" name="Group 5">
            <a:extLst>
              <a:ext uri="{FF2B5EF4-FFF2-40B4-BE49-F238E27FC236}">
                <a16:creationId xmlns:a16="http://schemas.microsoft.com/office/drawing/2014/main" id="{ED77F131-1BA6-8543-F78C-78459DB7DF99}"/>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BFD3A482-4CE2-CB41-F3E2-2210265BA9CA}"/>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54" descr="Icon of graph">
              <a:extLst>
                <a:ext uri="{FF2B5EF4-FFF2-40B4-BE49-F238E27FC236}">
                  <a16:creationId xmlns:a16="http://schemas.microsoft.com/office/drawing/2014/main" id="{8B67CEC7-36CA-3B59-B186-FF31AA06BC84}"/>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D2AEB5B6-36FB-44C5-FB5F-C3D1E5544BA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10">
                <a:extLst>
                  <a:ext uri="{FF2B5EF4-FFF2-40B4-BE49-F238E27FC236}">
                    <a16:creationId xmlns:a16="http://schemas.microsoft.com/office/drawing/2014/main" id="{835BFFC6-A8F7-1FB4-C6D8-BF949F11AC7B}"/>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2" name="Rectangle 11">
                <a:extLst>
                  <a:ext uri="{FF2B5EF4-FFF2-40B4-BE49-F238E27FC236}">
                    <a16:creationId xmlns:a16="http://schemas.microsoft.com/office/drawing/2014/main" id="{81605180-FD1F-3863-9F8A-6DB5FE4CF39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3" name="Rectangle 12">
                <a:extLst>
                  <a:ext uri="{FF2B5EF4-FFF2-40B4-BE49-F238E27FC236}">
                    <a16:creationId xmlns:a16="http://schemas.microsoft.com/office/drawing/2014/main" id="{6D3752CC-DE55-634A-5462-1B4E244A81AC}"/>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9D0C2C4D-6D35-7651-AA96-7C3959C24D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9" name="TextBox 8">
              <a:extLst>
                <a:ext uri="{FF2B5EF4-FFF2-40B4-BE49-F238E27FC236}">
                  <a16:creationId xmlns:a16="http://schemas.microsoft.com/office/drawing/2014/main" id="{0466532F-D80F-CDF7-B83F-598330D693EC}"/>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6" name="Rectangle 15">
            <a:extLst>
              <a:ext uri="{FF2B5EF4-FFF2-40B4-BE49-F238E27FC236}">
                <a16:creationId xmlns:a16="http://schemas.microsoft.com/office/drawing/2014/main" id="{8A1895D8-6BB2-92A7-320D-CBD985F771ED}"/>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2247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7ED-2FFA-C7DF-D32E-2117D4D8FBCF}"/>
              </a:ext>
            </a:extLst>
          </p:cNvPr>
          <p:cNvSpPr>
            <a:spLocks noGrp="1"/>
          </p:cNvSpPr>
          <p:nvPr>
            <p:ph type="title"/>
          </p:nvPr>
        </p:nvSpPr>
        <p:spPr>
          <a:xfrm>
            <a:off x="5494867" y="814001"/>
            <a:ext cx="10515600" cy="1325563"/>
          </a:xfrm>
        </p:spPr>
        <p:txBody>
          <a:bodyPr>
            <a:normAutofit/>
          </a:bodyPr>
          <a:lstStyle/>
          <a:p>
            <a:r>
              <a:rPr lang="en-US" sz="3200" dirty="0"/>
              <a:t>Supervisor vs. Non-Supervisor n=2.7M</a:t>
            </a:r>
          </a:p>
        </p:txBody>
      </p:sp>
      <p:pic>
        <p:nvPicPr>
          <p:cNvPr id="3" name="Picture 2">
            <a:extLst>
              <a:ext uri="{FF2B5EF4-FFF2-40B4-BE49-F238E27FC236}">
                <a16:creationId xmlns:a16="http://schemas.microsoft.com/office/drawing/2014/main" id="{ECBC1B1B-EFD8-8FA9-3C3A-EE3BE749D669}"/>
              </a:ext>
            </a:extLst>
          </p:cNvPr>
          <p:cNvPicPr>
            <a:picLocks noChangeAspect="1"/>
          </p:cNvPicPr>
          <p:nvPr/>
        </p:nvPicPr>
        <p:blipFill>
          <a:blip r:embed="rId3"/>
          <a:stretch>
            <a:fillRect/>
          </a:stretch>
        </p:blipFill>
        <p:spPr>
          <a:xfrm>
            <a:off x="0" y="438377"/>
            <a:ext cx="5288530" cy="3657600"/>
          </a:xfrm>
          <a:prstGeom prst="rect">
            <a:avLst/>
          </a:prstGeom>
        </p:spPr>
      </p:pic>
      <p:pic>
        <p:nvPicPr>
          <p:cNvPr id="4" name="Picture 3">
            <a:extLst>
              <a:ext uri="{FF2B5EF4-FFF2-40B4-BE49-F238E27FC236}">
                <a16:creationId xmlns:a16="http://schemas.microsoft.com/office/drawing/2014/main" id="{8B41F547-A6EB-36C3-5EBD-FA1827DE754E}"/>
              </a:ext>
            </a:extLst>
          </p:cNvPr>
          <p:cNvPicPr>
            <a:picLocks noChangeAspect="1"/>
          </p:cNvPicPr>
          <p:nvPr/>
        </p:nvPicPr>
        <p:blipFill>
          <a:blip r:embed="rId4"/>
          <a:stretch>
            <a:fillRect/>
          </a:stretch>
        </p:blipFill>
        <p:spPr>
          <a:xfrm>
            <a:off x="4419600" y="3334110"/>
            <a:ext cx="7772400" cy="3056854"/>
          </a:xfrm>
          <a:prstGeom prst="rect">
            <a:avLst/>
          </a:prstGeom>
        </p:spPr>
      </p:pic>
      <p:grpSp>
        <p:nvGrpSpPr>
          <p:cNvPr id="7" name="Group 6">
            <a:extLst>
              <a:ext uri="{FF2B5EF4-FFF2-40B4-BE49-F238E27FC236}">
                <a16:creationId xmlns:a16="http://schemas.microsoft.com/office/drawing/2014/main" id="{8062B4E8-B5EE-CB54-7ECE-209548520DF4}"/>
              </a:ext>
            </a:extLst>
          </p:cNvPr>
          <p:cNvGrpSpPr/>
          <p:nvPr/>
        </p:nvGrpSpPr>
        <p:grpSpPr>
          <a:xfrm>
            <a:off x="-9832" y="0"/>
            <a:ext cx="12192000" cy="456130"/>
            <a:chOff x="0" y="0"/>
            <a:chExt cx="12192000" cy="456130"/>
          </a:xfrm>
        </p:grpSpPr>
        <p:sp>
          <p:nvSpPr>
            <p:cNvPr id="8" name="Rectangle 7">
              <a:extLst>
                <a:ext uri="{FF2B5EF4-FFF2-40B4-BE49-F238E27FC236}">
                  <a16:creationId xmlns:a16="http://schemas.microsoft.com/office/drawing/2014/main" id="{AF6D11D6-B934-DDC7-808A-19082B15321F}"/>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54" descr="Icon of graph">
              <a:extLst>
                <a:ext uri="{FF2B5EF4-FFF2-40B4-BE49-F238E27FC236}">
                  <a16:creationId xmlns:a16="http://schemas.microsoft.com/office/drawing/2014/main" id="{48920F44-75C2-1BE1-10D9-82DAB7139C49}"/>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F0BAF628-3165-23C9-817A-961244A64448}"/>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2" name="Rectangle 11">
                <a:extLst>
                  <a:ext uri="{FF2B5EF4-FFF2-40B4-BE49-F238E27FC236}">
                    <a16:creationId xmlns:a16="http://schemas.microsoft.com/office/drawing/2014/main" id="{69600887-2ACD-0F48-5B0E-95849307BF5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3" name="Rectangle 12">
                <a:extLst>
                  <a:ext uri="{FF2B5EF4-FFF2-40B4-BE49-F238E27FC236}">
                    <a16:creationId xmlns:a16="http://schemas.microsoft.com/office/drawing/2014/main" id="{16D139B2-F407-1A53-DA14-D5EC06E5F7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FFD2EADD-8F54-FE93-82EF-BC166321581D}"/>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5" name="Rectangle 14">
                <a:extLst>
                  <a:ext uri="{FF2B5EF4-FFF2-40B4-BE49-F238E27FC236}">
                    <a16:creationId xmlns:a16="http://schemas.microsoft.com/office/drawing/2014/main" id="{CAA03B63-6A49-5149-CC80-F1DD1CDF7C10}"/>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0" name="TextBox 9">
              <a:extLst>
                <a:ext uri="{FF2B5EF4-FFF2-40B4-BE49-F238E27FC236}">
                  <a16:creationId xmlns:a16="http://schemas.microsoft.com/office/drawing/2014/main" id="{2219EB3C-185B-A70E-8691-4B8FFD7B3859}"/>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93297368-0390-6549-6AB9-0588A279FB9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940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7B88-A0C4-3A1C-7BEE-0D2CC982DCA3}"/>
              </a:ext>
            </a:extLst>
          </p:cNvPr>
          <p:cNvSpPr>
            <a:spLocks noGrp="1"/>
          </p:cNvSpPr>
          <p:nvPr>
            <p:ph type="title"/>
          </p:nvPr>
        </p:nvSpPr>
        <p:spPr>
          <a:xfrm>
            <a:off x="8034867" y="973666"/>
            <a:ext cx="10515600" cy="1325563"/>
          </a:xfrm>
        </p:spPr>
        <p:txBody>
          <a:bodyPr>
            <a:normAutofit/>
          </a:bodyPr>
          <a:lstStyle/>
          <a:p>
            <a:r>
              <a:rPr lang="en-US" sz="3200" dirty="0"/>
              <a:t>Education Levels</a:t>
            </a:r>
            <a:br>
              <a:rPr lang="en-US" sz="3200" dirty="0"/>
            </a:br>
            <a:r>
              <a:rPr lang="en-US" sz="3200" dirty="0"/>
              <a:t> n= 2.7M</a:t>
            </a:r>
          </a:p>
        </p:txBody>
      </p:sp>
      <p:pic>
        <p:nvPicPr>
          <p:cNvPr id="3" name="Picture 2">
            <a:extLst>
              <a:ext uri="{FF2B5EF4-FFF2-40B4-BE49-F238E27FC236}">
                <a16:creationId xmlns:a16="http://schemas.microsoft.com/office/drawing/2014/main" id="{26EB54BE-A65C-91C8-A797-0011F19E3BFE}"/>
              </a:ext>
            </a:extLst>
          </p:cNvPr>
          <p:cNvPicPr>
            <a:picLocks noChangeAspect="1"/>
          </p:cNvPicPr>
          <p:nvPr/>
        </p:nvPicPr>
        <p:blipFill>
          <a:blip r:embed="rId3"/>
          <a:stretch>
            <a:fillRect/>
          </a:stretch>
        </p:blipFill>
        <p:spPr>
          <a:xfrm>
            <a:off x="0" y="620722"/>
            <a:ext cx="6231359" cy="2743200"/>
          </a:xfrm>
          <a:prstGeom prst="rect">
            <a:avLst/>
          </a:prstGeom>
        </p:spPr>
      </p:pic>
      <p:pic>
        <p:nvPicPr>
          <p:cNvPr id="4" name="Picture 3">
            <a:extLst>
              <a:ext uri="{FF2B5EF4-FFF2-40B4-BE49-F238E27FC236}">
                <a16:creationId xmlns:a16="http://schemas.microsoft.com/office/drawing/2014/main" id="{097761D7-699F-21F2-0338-7F99C9BB405C}"/>
              </a:ext>
            </a:extLst>
          </p:cNvPr>
          <p:cNvPicPr>
            <a:picLocks noChangeAspect="1"/>
          </p:cNvPicPr>
          <p:nvPr/>
        </p:nvPicPr>
        <p:blipFill>
          <a:blip r:embed="rId4"/>
          <a:stretch>
            <a:fillRect/>
          </a:stretch>
        </p:blipFill>
        <p:spPr>
          <a:xfrm>
            <a:off x="4393185" y="3615415"/>
            <a:ext cx="6974899" cy="2743200"/>
          </a:xfrm>
          <a:prstGeom prst="rect">
            <a:avLst/>
          </a:prstGeom>
        </p:spPr>
      </p:pic>
      <p:grpSp>
        <p:nvGrpSpPr>
          <p:cNvPr id="6" name="Group 5">
            <a:extLst>
              <a:ext uri="{FF2B5EF4-FFF2-40B4-BE49-F238E27FC236}">
                <a16:creationId xmlns:a16="http://schemas.microsoft.com/office/drawing/2014/main" id="{27238ADC-7BA9-B089-4224-59D541A29EB6}"/>
              </a:ext>
            </a:extLst>
          </p:cNvPr>
          <p:cNvGrpSpPr/>
          <p:nvPr/>
        </p:nvGrpSpPr>
        <p:grpSpPr>
          <a:xfrm>
            <a:off x="-9832" y="0"/>
            <a:ext cx="12192000" cy="456130"/>
            <a:chOff x="0" y="0"/>
            <a:chExt cx="12192000" cy="456130"/>
          </a:xfrm>
        </p:grpSpPr>
        <p:sp>
          <p:nvSpPr>
            <p:cNvPr id="7" name="Rectangle 6">
              <a:extLst>
                <a:ext uri="{FF2B5EF4-FFF2-40B4-BE49-F238E27FC236}">
                  <a16:creationId xmlns:a16="http://schemas.microsoft.com/office/drawing/2014/main" id="{875E4006-7771-588E-04C4-CAA7DF072BED}"/>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54" descr="Icon of graph">
              <a:extLst>
                <a:ext uri="{FF2B5EF4-FFF2-40B4-BE49-F238E27FC236}">
                  <a16:creationId xmlns:a16="http://schemas.microsoft.com/office/drawing/2014/main" id="{42BE0F2F-EC6D-0D69-A87A-2AFAC253D56E}"/>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0" name="Freeform 9">
                <a:extLst>
                  <a:ext uri="{FF2B5EF4-FFF2-40B4-BE49-F238E27FC236}">
                    <a16:creationId xmlns:a16="http://schemas.microsoft.com/office/drawing/2014/main" id="{4AE23969-C9F0-1D3C-19D1-517FD81A989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1" name="Rectangle 10">
                <a:extLst>
                  <a:ext uri="{FF2B5EF4-FFF2-40B4-BE49-F238E27FC236}">
                    <a16:creationId xmlns:a16="http://schemas.microsoft.com/office/drawing/2014/main" id="{D3E57E77-B2B8-6CFE-B5C4-512BE023FD49}"/>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2" name="Rectangle 11">
                <a:extLst>
                  <a:ext uri="{FF2B5EF4-FFF2-40B4-BE49-F238E27FC236}">
                    <a16:creationId xmlns:a16="http://schemas.microsoft.com/office/drawing/2014/main" id="{3F882855-E9C6-AC95-23C3-461FFB2DF05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3" name="Rectangle 12">
                <a:extLst>
                  <a:ext uri="{FF2B5EF4-FFF2-40B4-BE49-F238E27FC236}">
                    <a16:creationId xmlns:a16="http://schemas.microsoft.com/office/drawing/2014/main" id="{7FFA03E2-C6FF-5717-2EC7-B97362C9936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784D8D94-0E7A-431E-0C54-690E810B4CF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9" name="TextBox 8">
              <a:extLst>
                <a:ext uri="{FF2B5EF4-FFF2-40B4-BE49-F238E27FC236}">
                  <a16:creationId xmlns:a16="http://schemas.microsoft.com/office/drawing/2014/main" id="{B94033E6-EE44-4DCE-9359-3E4E4CB097EE}"/>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5" name="Rectangle 14">
            <a:extLst>
              <a:ext uri="{FF2B5EF4-FFF2-40B4-BE49-F238E27FC236}">
                <a16:creationId xmlns:a16="http://schemas.microsoft.com/office/drawing/2014/main" id="{26447B8D-24AB-CA53-5D99-10704FB6C05A}"/>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6684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CD20-DAF9-9EC1-E552-B0BD1BE1948E}"/>
              </a:ext>
            </a:extLst>
          </p:cNvPr>
          <p:cNvSpPr>
            <a:spLocks noGrp="1"/>
          </p:cNvSpPr>
          <p:nvPr>
            <p:ph type="title"/>
          </p:nvPr>
        </p:nvSpPr>
        <p:spPr>
          <a:xfrm>
            <a:off x="8187267" y="845108"/>
            <a:ext cx="3666067" cy="1325563"/>
          </a:xfrm>
        </p:spPr>
        <p:txBody>
          <a:bodyPr>
            <a:normAutofit/>
          </a:bodyPr>
          <a:lstStyle/>
          <a:p>
            <a:r>
              <a:rPr lang="en-US" sz="3600" dirty="0"/>
              <a:t>Other Questions in </a:t>
            </a:r>
            <a:br>
              <a:rPr lang="en-US" sz="3600" dirty="0"/>
            </a:br>
            <a:r>
              <a:rPr lang="en-US" sz="3600" dirty="0"/>
              <a:t>AES, n= 2.7M</a:t>
            </a:r>
          </a:p>
        </p:txBody>
      </p:sp>
      <p:pic>
        <p:nvPicPr>
          <p:cNvPr id="3" name="Picture 2">
            <a:extLst>
              <a:ext uri="{FF2B5EF4-FFF2-40B4-BE49-F238E27FC236}">
                <a16:creationId xmlns:a16="http://schemas.microsoft.com/office/drawing/2014/main" id="{AD16002B-504E-14F2-0859-8BF7F3C7FC74}"/>
              </a:ext>
            </a:extLst>
          </p:cNvPr>
          <p:cNvPicPr>
            <a:picLocks noChangeAspect="1"/>
          </p:cNvPicPr>
          <p:nvPr/>
        </p:nvPicPr>
        <p:blipFill>
          <a:blip r:embed="rId3"/>
          <a:stretch>
            <a:fillRect/>
          </a:stretch>
        </p:blipFill>
        <p:spPr>
          <a:xfrm>
            <a:off x="128803" y="584766"/>
            <a:ext cx="7734927" cy="2743200"/>
          </a:xfrm>
          <a:prstGeom prst="rect">
            <a:avLst/>
          </a:prstGeom>
        </p:spPr>
      </p:pic>
      <p:pic>
        <p:nvPicPr>
          <p:cNvPr id="4" name="Picture 3">
            <a:extLst>
              <a:ext uri="{FF2B5EF4-FFF2-40B4-BE49-F238E27FC236}">
                <a16:creationId xmlns:a16="http://schemas.microsoft.com/office/drawing/2014/main" id="{70D958A9-9E8B-851D-1FAB-6B740B836DF9}"/>
              </a:ext>
            </a:extLst>
          </p:cNvPr>
          <p:cNvPicPr>
            <a:picLocks noChangeAspect="1"/>
          </p:cNvPicPr>
          <p:nvPr/>
        </p:nvPicPr>
        <p:blipFill>
          <a:blip r:embed="rId4"/>
          <a:stretch>
            <a:fillRect/>
          </a:stretch>
        </p:blipFill>
        <p:spPr>
          <a:xfrm>
            <a:off x="4419600" y="3479853"/>
            <a:ext cx="7772400" cy="2926590"/>
          </a:xfrm>
          <a:prstGeom prst="rect">
            <a:avLst/>
          </a:prstGeom>
        </p:spPr>
      </p:pic>
      <p:sp>
        <p:nvSpPr>
          <p:cNvPr id="6" name="TextBox 5">
            <a:extLst>
              <a:ext uri="{FF2B5EF4-FFF2-40B4-BE49-F238E27FC236}">
                <a16:creationId xmlns:a16="http://schemas.microsoft.com/office/drawing/2014/main" id="{5D9F3795-ACE0-11B7-D088-0C931CBC3889}"/>
              </a:ext>
            </a:extLst>
          </p:cNvPr>
          <p:cNvSpPr txBox="1"/>
          <p:nvPr/>
        </p:nvSpPr>
        <p:spPr>
          <a:xfrm>
            <a:off x="490298" y="3782728"/>
            <a:ext cx="3505969" cy="923330"/>
          </a:xfrm>
          <a:prstGeom prst="rect">
            <a:avLst/>
          </a:prstGeom>
          <a:noFill/>
        </p:spPr>
        <p:txBody>
          <a:bodyPr wrap="square">
            <a:spAutoFit/>
          </a:bodyPr>
          <a:lstStyle/>
          <a:p>
            <a:r>
              <a:rPr lang="en-US" dirty="0"/>
              <a:t>There are 16 total AES questions. </a:t>
            </a:r>
          </a:p>
          <a:p>
            <a:r>
              <a:rPr lang="en-US" dirty="0"/>
              <a:t>Our features had a total of 8 AES questions (50%) in our top 13. </a:t>
            </a:r>
          </a:p>
        </p:txBody>
      </p:sp>
      <p:grpSp>
        <p:nvGrpSpPr>
          <p:cNvPr id="7" name="Group 6">
            <a:extLst>
              <a:ext uri="{FF2B5EF4-FFF2-40B4-BE49-F238E27FC236}">
                <a16:creationId xmlns:a16="http://schemas.microsoft.com/office/drawing/2014/main" id="{FACD8369-FF56-B59A-3D73-3491434268B7}"/>
              </a:ext>
            </a:extLst>
          </p:cNvPr>
          <p:cNvGrpSpPr/>
          <p:nvPr/>
        </p:nvGrpSpPr>
        <p:grpSpPr>
          <a:xfrm>
            <a:off x="0" y="0"/>
            <a:ext cx="12192000" cy="456130"/>
            <a:chOff x="0" y="0"/>
            <a:chExt cx="12192000" cy="456130"/>
          </a:xfrm>
        </p:grpSpPr>
        <p:sp>
          <p:nvSpPr>
            <p:cNvPr id="8" name="Rectangle 7">
              <a:extLst>
                <a:ext uri="{FF2B5EF4-FFF2-40B4-BE49-F238E27FC236}">
                  <a16:creationId xmlns:a16="http://schemas.microsoft.com/office/drawing/2014/main" id="{EB88525C-8D67-B1FD-A315-380476DB4499}"/>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54" descr="Icon of graph">
              <a:extLst>
                <a:ext uri="{FF2B5EF4-FFF2-40B4-BE49-F238E27FC236}">
                  <a16:creationId xmlns:a16="http://schemas.microsoft.com/office/drawing/2014/main" id="{4258238E-1222-DDA9-0848-0A932F08D5B6}"/>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1" name="Freeform 10">
                <a:extLst>
                  <a:ext uri="{FF2B5EF4-FFF2-40B4-BE49-F238E27FC236}">
                    <a16:creationId xmlns:a16="http://schemas.microsoft.com/office/drawing/2014/main" id="{A9630B3D-0103-867A-298C-49F72A0C9B63}"/>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2" name="Rectangle 11">
                <a:extLst>
                  <a:ext uri="{FF2B5EF4-FFF2-40B4-BE49-F238E27FC236}">
                    <a16:creationId xmlns:a16="http://schemas.microsoft.com/office/drawing/2014/main" id="{E95029AE-7B08-B6CA-3F29-09C2B02F698E}"/>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3" name="Rectangle 12">
                <a:extLst>
                  <a:ext uri="{FF2B5EF4-FFF2-40B4-BE49-F238E27FC236}">
                    <a16:creationId xmlns:a16="http://schemas.microsoft.com/office/drawing/2014/main" id="{F41322FC-92E7-8CD2-BCAA-3B0FBBC8494B}"/>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4" name="Rectangle 13">
                <a:extLst>
                  <a:ext uri="{FF2B5EF4-FFF2-40B4-BE49-F238E27FC236}">
                    <a16:creationId xmlns:a16="http://schemas.microsoft.com/office/drawing/2014/main" id="{EBCFFF10-5B3C-AD76-9988-DEFF08B2A8B9}"/>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5" name="Rectangle 14">
                <a:extLst>
                  <a:ext uri="{FF2B5EF4-FFF2-40B4-BE49-F238E27FC236}">
                    <a16:creationId xmlns:a16="http://schemas.microsoft.com/office/drawing/2014/main" id="{8A516CB7-409E-C817-277F-48785CBD0AD8}"/>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0" name="TextBox 9">
              <a:extLst>
                <a:ext uri="{FF2B5EF4-FFF2-40B4-BE49-F238E27FC236}">
                  <a16:creationId xmlns:a16="http://schemas.microsoft.com/office/drawing/2014/main" id="{77F9729E-C6C5-9610-665C-F54899D65C9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17" name="Rectangle 16">
            <a:extLst>
              <a:ext uri="{FF2B5EF4-FFF2-40B4-BE49-F238E27FC236}">
                <a16:creationId xmlns:a16="http://schemas.microsoft.com/office/drawing/2014/main" id="{4678DFE0-E60B-223C-E91A-DA59E0729EB4}"/>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81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93805-DD04-AA63-AD78-C2D647E5BAD7}"/>
              </a:ext>
            </a:extLst>
          </p:cNvPr>
          <p:cNvPicPr>
            <a:picLocks noChangeAspect="1"/>
          </p:cNvPicPr>
          <p:nvPr/>
        </p:nvPicPr>
        <p:blipFill>
          <a:blip r:embed="rId3"/>
          <a:stretch>
            <a:fillRect/>
          </a:stretch>
        </p:blipFill>
        <p:spPr>
          <a:xfrm>
            <a:off x="95863" y="677033"/>
            <a:ext cx="3207774" cy="2152275"/>
          </a:xfrm>
          <a:prstGeom prst="rect">
            <a:avLst/>
          </a:prstGeom>
        </p:spPr>
      </p:pic>
      <p:pic>
        <p:nvPicPr>
          <p:cNvPr id="4" name="Picture 3">
            <a:extLst>
              <a:ext uri="{FF2B5EF4-FFF2-40B4-BE49-F238E27FC236}">
                <a16:creationId xmlns:a16="http://schemas.microsoft.com/office/drawing/2014/main" id="{80B0CBF1-567E-BDEE-D32E-7DE278D8EA86}"/>
              </a:ext>
            </a:extLst>
          </p:cNvPr>
          <p:cNvPicPr>
            <a:picLocks noChangeAspect="1"/>
          </p:cNvPicPr>
          <p:nvPr/>
        </p:nvPicPr>
        <p:blipFill rotWithShape="1">
          <a:blip r:embed="rId4"/>
          <a:srcRect b="19409"/>
          <a:stretch/>
        </p:blipFill>
        <p:spPr>
          <a:xfrm>
            <a:off x="95863" y="2938445"/>
            <a:ext cx="3207774" cy="1820065"/>
          </a:xfrm>
          <a:prstGeom prst="rect">
            <a:avLst/>
          </a:prstGeom>
        </p:spPr>
      </p:pic>
      <p:pic>
        <p:nvPicPr>
          <p:cNvPr id="5" name="Picture 4">
            <a:extLst>
              <a:ext uri="{FF2B5EF4-FFF2-40B4-BE49-F238E27FC236}">
                <a16:creationId xmlns:a16="http://schemas.microsoft.com/office/drawing/2014/main" id="{55A3EDA9-EB87-0925-3F99-C9BE8A7A6DE8}"/>
              </a:ext>
            </a:extLst>
          </p:cNvPr>
          <p:cNvPicPr>
            <a:picLocks noChangeAspect="1"/>
          </p:cNvPicPr>
          <p:nvPr/>
        </p:nvPicPr>
        <p:blipFill>
          <a:blip r:embed="rId5"/>
          <a:stretch>
            <a:fillRect/>
          </a:stretch>
        </p:blipFill>
        <p:spPr>
          <a:xfrm>
            <a:off x="95864" y="4867647"/>
            <a:ext cx="3207774" cy="1415194"/>
          </a:xfrm>
          <a:prstGeom prst="rect">
            <a:avLst/>
          </a:prstGeom>
        </p:spPr>
      </p:pic>
      <p:sp>
        <p:nvSpPr>
          <p:cNvPr id="7" name="5-Point Star 6">
            <a:extLst>
              <a:ext uri="{FF2B5EF4-FFF2-40B4-BE49-F238E27FC236}">
                <a16:creationId xmlns:a16="http://schemas.microsoft.com/office/drawing/2014/main" id="{ABBDE230-DA26-8A16-E190-B50CE1A75E10}"/>
              </a:ext>
            </a:extLst>
          </p:cNvPr>
          <p:cNvSpPr/>
          <p:nvPr/>
        </p:nvSpPr>
        <p:spPr>
          <a:xfrm>
            <a:off x="3491277" y="1660358"/>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5-Point Star 7">
            <a:extLst>
              <a:ext uri="{FF2B5EF4-FFF2-40B4-BE49-F238E27FC236}">
                <a16:creationId xmlns:a16="http://schemas.microsoft.com/office/drawing/2014/main" id="{F71F85F7-6D53-2F0B-A529-1F7B1C2C36E8}"/>
              </a:ext>
            </a:extLst>
          </p:cNvPr>
          <p:cNvSpPr/>
          <p:nvPr/>
        </p:nvSpPr>
        <p:spPr>
          <a:xfrm>
            <a:off x="3491277" y="2643685"/>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5-Point Star 8">
            <a:extLst>
              <a:ext uri="{FF2B5EF4-FFF2-40B4-BE49-F238E27FC236}">
                <a16:creationId xmlns:a16="http://schemas.microsoft.com/office/drawing/2014/main" id="{D96D2AEE-E1A5-38A6-EDAD-D5B442B4204F}"/>
              </a:ext>
            </a:extLst>
          </p:cNvPr>
          <p:cNvSpPr/>
          <p:nvPr/>
        </p:nvSpPr>
        <p:spPr>
          <a:xfrm>
            <a:off x="3491277" y="3624370"/>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5-Point Star 9">
            <a:extLst>
              <a:ext uri="{FF2B5EF4-FFF2-40B4-BE49-F238E27FC236}">
                <a16:creationId xmlns:a16="http://schemas.microsoft.com/office/drawing/2014/main" id="{4C7FB46A-38ED-BC1F-8657-3512F679865A}"/>
              </a:ext>
            </a:extLst>
          </p:cNvPr>
          <p:cNvSpPr/>
          <p:nvPr/>
        </p:nvSpPr>
        <p:spPr>
          <a:xfrm>
            <a:off x="3491277" y="4192395"/>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a:extLst>
              <a:ext uri="{FF2B5EF4-FFF2-40B4-BE49-F238E27FC236}">
                <a16:creationId xmlns:a16="http://schemas.microsoft.com/office/drawing/2014/main" id="{F8AD43B8-1EDE-60CB-7D8A-2254E6F5FEA3}"/>
              </a:ext>
            </a:extLst>
          </p:cNvPr>
          <p:cNvSpPr/>
          <p:nvPr/>
        </p:nvSpPr>
        <p:spPr>
          <a:xfrm>
            <a:off x="3491277" y="4572887"/>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5-Point Star 11">
            <a:extLst>
              <a:ext uri="{FF2B5EF4-FFF2-40B4-BE49-F238E27FC236}">
                <a16:creationId xmlns:a16="http://schemas.microsoft.com/office/drawing/2014/main" id="{89062190-8B94-FA9F-80E7-789CE0931E59}"/>
              </a:ext>
            </a:extLst>
          </p:cNvPr>
          <p:cNvSpPr/>
          <p:nvPr/>
        </p:nvSpPr>
        <p:spPr>
          <a:xfrm>
            <a:off x="3491276" y="5369794"/>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a:extLst>
              <a:ext uri="{FF2B5EF4-FFF2-40B4-BE49-F238E27FC236}">
                <a16:creationId xmlns:a16="http://schemas.microsoft.com/office/drawing/2014/main" id="{85DB7D54-4265-5503-E6E0-C9DD117E7A06}"/>
              </a:ext>
            </a:extLst>
          </p:cNvPr>
          <p:cNvSpPr/>
          <p:nvPr/>
        </p:nvSpPr>
        <p:spPr>
          <a:xfrm>
            <a:off x="3491277" y="3247747"/>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13">
            <a:extLst>
              <a:ext uri="{FF2B5EF4-FFF2-40B4-BE49-F238E27FC236}">
                <a16:creationId xmlns:a16="http://schemas.microsoft.com/office/drawing/2014/main" id="{C5A5D825-9EA7-0673-489E-658355719C33}"/>
              </a:ext>
            </a:extLst>
          </p:cNvPr>
          <p:cNvSpPr/>
          <p:nvPr/>
        </p:nvSpPr>
        <p:spPr>
          <a:xfrm>
            <a:off x="3450640" y="6026621"/>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C64D0156-025C-F0A6-0A0A-64136C99A4FE}"/>
              </a:ext>
            </a:extLst>
          </p:cNvPr>
          <p:cNvPicPr>
            <a:picLocks noChangeAspect="1"/>
          </p:cNvPicPr>
          <p:nvPr/>
        </p:nvPicPr>
        <p:blipFill>
          <a:blip r:embed="rId6"/>
          <a:stretch>
            <a:fillRect/>
          </a:stretch>
        </p:blipFill>
        <p:spPr>
          <a:xfrm>
            <a:off x="4552148" y="4085041"/>
            <a:ext cx="3657600" cy="1297172"/>
          </a:xfrm>
          <a:prstGeom prst="rect">
            <a:avLst/>
          </a:prstGeom>
        </p:spPr>
      </p:pic>
      <p:pic>
        <p:nvPicPr>
          <p:cNvPr id="16" name="Picture 15">
            <a:extLst>
              <a:ext uri="{FF2B5EF4-FFF2-40B4-BE49-F238E27FC236}">
                <a16:creationId xmlns:a16="http://schemas.microsoft.com/office/drawing/2014/main" id="{716EAC98-3D26-98F5-FF0F-6C6621706391}"/>
              </a:ext>
            </a:extLst>
          </p:cNvPr>
          <p:cNvPicPr>
            <a:picLocks noChangeAspect="1"/>
          </p:cNvPicPr>
          <p:nvPr/>
        </p:nvPicPr>
        <p:blipFill rotWithShape="1">
          <a:blip r:embed="rId7"/>
          <a:srcRect r="26114"/>
          <a:stretch/>
        </p:blipFill>
        <p:spPr>
          <a:xfrm>
            <a:off x="4552148" y="1870725"/>
            <a:ext cx="3657600" cy="2063207"/>
          </a:xfrm>
          <a:prstGeom prst="rect">
            <a:avLst/>
          </a:prstGeom>
        </p:spPr>
      </p:pic>
      <p:sp>
        <p:nvSpPr>
          <p:cNvPr id="21" name="5-Point Star 20">
            <a:extLst>
              <a:ext uri="{FF2B5EF4-FFF2-40B4-BE49-F238E27FC236}">
                <a16:creationId xmlns:a16="http://schemas.microsoft.com/office/drawing/2014/main" id="{1E4CB1B9-3172-F390-E22A-ACA253A1B7D2}"/>
              </a:ext>
            </a:extLst>
          </p:cNvPr>
          <p:cNvSpPr/>
          <p:nvPr/>
        </p:nvSpPr>
        <p:spPr>
          <a:xfrm>
            <a:off x="4692888" y="759221"/>
            <a:ext cx="185623" cy="185623"/>
          </a:xfrm>
          <a:prstGeom prst="star5">
            <a:avLst/>
          </a:prstGeom>
          <a:solidFill>
            <a:srgbClr val="FDD976"/>
          </a:solidFill>
          <a:ln>
            <a:solidFill>
              <a:srgbClr val="FDD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2C9DA41-D044-8FD5-F594-635DA3DAF1AD}"/>
              </a:ext>
            </a:extLst>
          </p:cNvPr>
          <p:cNvSpPr txBox="1"/>
          <p:nvPr/>
        </p:nvSpPr>
        <p:spPr>
          <a:xfrm>
            <a:off x="5028658" y="700453"/>
            <a:ext cx="6282773" cy="923330"/>
          </a:xfrm>
          <a:prstGeom prst="rect">
            <a:avLst/>
          </a:prstGeom>
          <a:noFill/>
        </p:spPr>
        <p:txBody>
          <a:bodyPr wrap="square" rtlCol="0">
            <a:spAutoFit/>
          </a:bodyPr>
          <a:lstStyle/>
          <a:p>
            <a:r>
              <a:rPr lang="en-US" dirty="0"/>
              <a:t>These 8 questions might indicate someone who is ready to say they’re going to leave.  The other questions might be interesting to ask for other reasons, but they won’t necessarily predict exit.</a:t>
            </a:r>
          </a:p>
        </p:txBody>
      </p:sp>
      <p:pic>
        <p:nvPicPr>
          <p:cNvPr id="23" name="Picture 22">
            <a:extLst>
              <a:ext uri="{FF2B5EF4-FFF2-40B4-BE49-F238E27FC236}">
                <a16:creationId xmlns:a16="http://schemas.microsoft.com/office/drawing/2014/main" id="{E54B3BE4-C3C7-583B-364F-99FC321F5C13}"/>
              </a:ext>
            </a:extLst>
          </p:cNvPr>
          <p:cNvPicPr>
            <a:picLocks noChangeAspect="1"/>
          </p:cNvPicPr>
          <p:nvPr/>
        </p:nvPicPr>
        <p:blipFill>
          <a:blip r:embed="rId8"/>
          <a:stretch>
            <a:fillRect/>
          </a:stretch>
        </p:blipFill>
        <p:spPr>
          <a:xfrm>
            <a:off x="8341060" y="2139470"/>
            <a:ext cx="3657600" cy="1377220"/>
          </a:xfrm>
          <a:prstGeom prst="rect">
            <a:avLst/>
          </a:prstGeom>
        </p:spPr>
      </p:pic>
      <p:pic>
        <p:nvPicPr>
          <p:cNvPr id="24" name="Picture 23">
            <a:extLst>
              <a:ext uri="{FF2B5EF4-FFF2-40B4-BE49-F238E27FC236}">
                <a16:creationId xmlns:a16="http://schemas.microsoft.com/office/drawing/2014/main" id="{4CAB3986-1B21-3137-6F7A-AFB983CFB845}"/>
              </a:ext>
            </a:extLst>
          </p:cNvPr>
          <p:cNvPicPr>
            <a:picLocks noChangeAspect="1"/>
          </p:cNvPicPr>
          <p:nvPr/>
        </p:nvPicPr>
        <p:blipFill>
          <a:blip r:embed="rId9"/>
          <a:stretch>
            <a:fillRect/>
          </a:stretch>
        </p:blipFill>
        <p:spPr>
          <a:xfrm>
            <a:off x="8438537" y="4077947"/>
            <a:ext cx="3657600" cy="1377219"/>
          </a:xfrm>
          <a:prstGeom prst="rect">
            <a:avLst/>
          </a:prstGeom>
        </p:spPr>
      </p:pic>
      <p:sp>
        <p:nvSpPr>
          <p:cNvPr id="25" name="TextBox 24">
            <a:extLst>
              <a:ext uri="{FF2B5EF4-FFF2-40B4-BE49-F238E27FC236}">
                <a16:creationId xmlns:a16="http://schemas.microsoft.com/office/drawing/2014/main" id="{33989FEC-61A3-D421-4A2D-03FE30A8CC73}"/>
              </a:ext>
            </a:extLst>
          </p:cNvPr>
          <p:cNvSpPr txBox="1"/>
          <p:nvPr/>
        </p:nvSpPr>
        <p:spPr>
          <a:xfrm>
            <a:off x="3695372" y="5845300"/>
            <a:ext cx="6282773" cy="523220"/>
          </a:xfrm>
          <a:prstGeom prst="rect">
            <a:avLst/>
          </a:prstGeom>
          <a:noFill/>
        </p:spPr>
        <p:txBody>
          <a:bodyPr wrap="square" rtlCol="0">
            <a:spAutoFit/>
          </a:bodyPr>
          <a:lstStyle/>
          <a:p>
            <a:r>
              <a:rPr lang="en-US" sz="1400" dirty="0"/>
              <a:t>AES = 16 Congress mandated questions (must be asked every year) </a:t>
            </a:r>
            <a:br>
              <a:rPr lang="en-US" sz="1400" dirty="0"/>
            </a:br>
            <a:r>
              <a:rPr lang="en-US" sz="1400" dirty="0"/>
              <a:t>Trends from 2020 report</a:t>
            </a:r>
          </a:p>
        </p:txBody>
      </p:sp>
      <p:grpSp>
        <p:nvGrpSpPr>
          <p:cNvPr id="26" name="Group 25">
            <a:extLst>
              <a:ext uri="{FF2B5EF4-FFF2-40B4-BE49-F238E27FC236}">
                <a16:creationId xmlns:a16="http://schemas.microsoft.com/office/drawing/2014/main" id="{43580117-FF2F-388F-B8E0-02A51BA44CC4}"/>
              </a:ext>
            </a:extLst>
          </p:cNvPr>
          <p:cNvGrpSpPr/>
          <p:nvPr/>
        </p:nvGrpSpPr>
        <p:grpSpPr>
          <a:xfrm>
            <a:off x="0" y="0"/>
            <a:ext cx="12192000" cy="456130"/>
            <a:chOff x="0" y="0"/>
            <a:chExt cx="12192000" cy="456130"/>
          </a:xfrm>
        </p:grpSpPr>
        <p:sp>
          <p:nvSpPr>
            <p:cNvPr id="27" name="Rectangle 26">
              <a:extLst>
                <a:ext uri="{FF2B5EF4-FFF2-40B4-BE49-F238E27FC236}">
                  <a16:creationId xmlns:a16="http://schemas.microsoft.com/office/drawing/2014/main" id="{D74F2CD4-2A93-538B-807B-E7D41A802005}"/>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54" descr="Icon of graph">
              <a:extLst>
                <a:ext uri="{FF2B5EF4-FFF2-40B4-BE49-F238E27FC236}">
                  <a16:creationId xmlns:a16="http://schemas.microsoft.com/office/drawing/2014/main" id="{DF4B6A17-397B-4B7F-2D9A-7C3FFC4F1BCA}"/>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30" name="Freeform 29">
                <a:extLst>
                  <a:ext uri="{FF2B5EF4-FFF2-40B4-BE49-F238E27FC236}">
                    <a16:creationId xmlns:a16="http://schemas.microsoft.com/office/drawing/2014/main" id="{38C57F9D-5ABC-7593-D431-341C98E397E5}"/>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1" name="Rectangle 30">
                <a:extLst>
                  <a:ext uri="{FF2B5EF4-FFF2-40B4-BE49-F238E27FC236}">
                    <a16:creationId xmlns:a16="http://schemas.microsoft.com/office/drawing/2014/main" id="{D0323195-C3FA-2E60-EF51-ECD5CF388C64}"/>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32" name="Rectangle 31">
                <a:extLst>
                  <a:ext uri="{FF2B5EF4-FFF2-40B4-BE49-F238E27FC236}">
                    <a16:creationId xmlns:a16="http://schemas.microsoft.com/office/drawing/2014/main" id="{2C67293C-9F65-2E66-846A-8B96C973934D}"/>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33" name="Rectangle 32">
                <a:extLst>
                  <a:ext uri="{FF2B5EF4-FFF2-40B4-BE49-F238E27FC236}">
                    <a16:creationId xmlns:a16="http://schemas.microsoft.com/office/drawing/2014/main" id="{51620B2D-43B0-F79B-FECF-0B1736C66C7E}"/>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34" name="Rectangle 33">
                <a:extLst>
                  <a:ext uri="{FF2B5EF4-FFF2-40B4-BE49-F238E27FC236}">
                    <a16:creationId xmlns:a16="http://schemas.microsoft.com/office/drawing/2014/main" id="{51D05234-02A1-FC1B-7F1D-E665995AB78D}"/>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9" name="TextBox 28">
              <a:extLst>
                <a:ext uri="{FF2B5EF4-FFF2-40B4-BE49-F238E27FC236}">
                  <a16:creationId xmlns:a16="http://schemas.microsoft.com/office/drawing/2014/main" id="{B0961240-AB2D-D0F0-F314-5653F8AF844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36" name="Rectangle 35">
            <a:extLst>
              <a:ext uri="{FF2B5EF4-FFF2-40B4-BE49-F238E27FC236}">
                <a16:creationId xmlns:a16="http://schemas.microsoft.com/office/drawing/2014/main" id="{12C04B39-0B16-6626-2650-1A12AE22126D}"/>
              </a:ext>
            </a:extLst>
          </p:cNvPr>
          <p:cNvSpPr/>
          <p:nvPr/>
        </p:nvSpPr>
        <p:spPr>
          <a:xfrm>
            <a:off x="0" y="639834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8366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C051C-C2C5-E173-524F-5B06966BAD3C}"/>
              </a:ext>
            </a:extLst>
          </p:cNvPr>
          <p:cNvPicPr>
            <a:picLocks noChangeAspect="1"/>
          </p:cNvPicPr>
          <p:nvPr/>
        </p:nvPicPr>
        <p:blipFill>
          <a:blip r:embed="rId3"/>
          <a:stretch>
            <a:fillRect/>
          </a:stretch>
        </p:blipFill>
        <p:spPr>
          <a:xfrm>
            <a:off x="203036" y="5713656"/>
            <a:ext cx="7772400" cy="676198"/>
          </a:xfrm>
          <a:prstGeom prst="rect">
            <a:avLst/>
          </a:prstGeom>
        </p:spPr>
      </p:pic>
      <p:pic>
        <p:nvPicPr>
          <p:cNvPr id="5" name="Picture 4">
            <a:extLst>
              <a:ext uri="{FF2B5EF4-FFF2-40B4-BE49-F238E27FC236}">
                <a16:creationId xmlns:a16="http://schemas.microsoft.com/office/drawing/2014/main" id="{CB1CB130-627A-A1DC-2343-FDBDF8C296BF}"/>
              </a:ext>
            </a:extLst>
          </p:cNvPr>
          <p:cNvPicPr>
            <a:picLocks noChangeAspect="1"/>
          </p:cNvPicPr>
          <p:nvPr/>
        </p:nvPicPr>
        <p:blipFill>
          <a:blip r:embed="rId4"/>
          <a:stretch>
            <a:fillRect/>
          </a:stretch>
        </p:blipFill>
        <p:spPr>
          <a:xfrm>
            <a:off x="193981" y="485684"/>
            <a:ext cx="6068568" cy="1650360"/>
          </a:xfrm>
          <a:prstGeom prst="rect">
            <a:avLst/>
          </a:prstGeom>
        </p:spPr>
      </p:pic>
      <p:pic>
        <p:nvPicPr>
          <p:cNvPr id="6" name="Picture 5">
            <a:extLst>
              <a:ext uri="{FF2B5EF4-FFF2-40B4-BE49-F238E27FC236}">
                <a16:creationId xmlns:a16="http://schemas.microsoft.com/office/drawing/2014/main" id="{C9056B86-5F0D-D7E7-0F2D-724E54F4C4EE}"/>
              </a:ext>
            </a:extLst>
          </p:cNvPr>
          <p:cNvPicPr>
            <a:picLocks noChangeAspect="1"/>
          </p:cNvPicPr>
          <p:nvPr/>
        </p:nvPicPr>
        <p:blipFill>
          <a:blip r:embed="rId5"/>
          <a:stretch>
            <a:fillRect/>
          </a:stretch>
        </p:blipFill>
        <p:spPr>
          <a:xfrm>
            <a:off x="193981" y="2410892"/>
            <a:ext cx="5453699" cy="2882602"/>
          </a:xfrm>
          <a:prstGeom prst="rect">
            <a:avLst/>
          </a:prstGeom>
        </p:spPr>
      </p:pic>
      <p:sp>
        <p:nvSpPr>
          <p:cNvPr id="7" name="TextBox 6">
            <a:extLst>
              <a:ext uri="{FF2B5EF4-FFF2-40B4-BE49-F238E27FC236}">
                <a16:creationId xmlns:a16="http://schemas.microsoft.com/office/drawing/2014/main" id="{8E0A2A6D-E663-7C6E-A7D5-8DBE0EA40EB4}"/>
              </a:ext>
            </a:extLst>
          </p:cNvPr>
          <p:cNvSpPr txBox="1"/>
          <p:nvPr/>
        </p:nvSpPr>
        <p:spPr>
          <a:xfrm>
            <a:off x="1730380" y="2027694"/>
            <a:ext cx="1691682" cy="369332"/>
          </a:xfrm>
          <a:prstGeom prst="rect">
            <a:avLst/>
          </a:prstGeom>
          <a:noFill/>
        </p:spPr>
        <p:txBody>
          <a:bodyPr wrap="none" rtlCol="0">
            <a:spAutoFit/>
          </a:bodyPr>
          <a:lstStyle/>
          <a:p>
            <a:r>
              <a:rPr lang="en-US" dirty="0"/>
              <a:t>GSI results 2018</a:t>
            </a:r>
          </a:p>
        </p:txBody>
      </p:sp>
      <p:pic>
        <p:nvPicPr>
          <p:cNvPr id="8" name="Picture 7">
            <a:extLst>
              <a:ext uri="{FF2B5EF4-FFF2-40B4-BE49-F238E27FC236}">
                <a16:creationId xmlns:a16="http://schemas.microsoft.com/office/drawing/2014/main" id="{C5DD089C-0D3D-1B57-F31B-FCEE1686BC47}"/>
              </a:ext>
            </a:extLst>
          </p:cNvPr>
          <p:cNvPicPr>
            <a:picLocks noChangeAspect="1"/>
          </p:cNvPicPr>
          <p:nvPr/>
        </p:nvPicPr>
        <p:blipFill>
          <a:blip r:embed="rId6"/>
          <a:stretch>
            <a:fillRect/>
          </a:stretch>
        </p:blipFill>
        <p:spPr>
          <a:xfrm>
            <a:off x="6535266" y="1860055"/>
            <a:ext cx="5029200" cy="2096086"/>
          </a:xfrm>
          <a:prstGeom prst="rect">
            <a:avLst/>
          </a:prstGeom>
        </p:spPr>
      </p:pic>
      <p:pic>
        <p:nvPicPr>
          <p:cNvPr id="9" name="Picture 8">
            <a:extLst>
              <a:ext uri="{FF2B5EF4-FFF2-40B4-BE49-F238E27FC236}">
                <a16:creationId xmlns:a16="http://schemas.microsoft.com/office/drawing/2014/main" id="{E9FB8A9F-7B5F-44D1-39D3-718C131E1592}"/>
              </a:ext>
            </a:extLst>
          </p:cNvPr>
          <p:cNvPicPr>
            <a:picLocks noChangeAspect="1"/>
          </p:cNvPicPr>
          <p:nvPr/>
        </p:nvPicPr>
        <p:blipFill>
          <a:blip r:embed="rId7"/>
          <a:stretch>
            <a:fillRect/>
          </a:stretch>
        </p:blipFill>
        <p:spPr>
          <a:xfrm>
            <a:off x="6535266" y="3973776"/>
            <a:ext cx="5257800" cy="1979752"/>
          </a:xfrm>
          <a:prstGeom prst="rect">
            <a:avLst/>
          </a:prstGeom>
        </p:spPr>
      </p:pic>
      <p:sp>
        <p:nvSpPr>
          <p:cNvPr id="10" name="TextBox 9">
            <a:extLst>
              <a:ext uri="{FF2B5EF4-FFF2-40B4-BE49-F238E27FC236}">
                <a16:creationId xmlns:a16="http://schemas.microsoft.com/office/drawing/2014/main" id="{C3E85273-8EC3-3E2A-0447-F8B27FF4F934}"/>
              </a:ext>
            </a:extLst>
          </p:cNvPr>
          <p:cNvSpPr txBox="1"/>
          <p:nvPr/>
        </p:nvSpPr>
        <p:spPr>
          <a:xfrm>
            <a:off x="1545638" y="5263915"/>
            <a:ext cx="3436710" cy="369332"/>
          </a:xfrm>
          <a:prstGeom prst="rect">
            <a:avLst/>
          </a:prstGeom>
          <a:noFill/>
        </p:spPr>
        <p:txBody>
          <a:bodyPr wrap="none" rtlCol="0">
            <a:spAutoFit/>
          </a:bodyPr>
          <a:lstStyle/>
          <a:p>
            <a:r>
              <a:rPr lang="en-US" dirty="0"/>
              <a:t>GSI was up again in 2019 and 2020</a:t>
            </a:r>
          </a:p>
        </p:txBody>
      </p:sp>
      <p:grpSp>
        <p:nvGrpSpPr>
          <p:cNvPr id="11" name="Group 10">
            <a:extLst>
              <a:ext uri="{FF2B5EF4-FFF2-40B4-BE49-F238E27FC236}">
                <a16:creationId xmlns:a16="http://schemas.microsoft.com/office/drawing/2014/main" id="{C8FE1D05-A0C4-18DC-FB92-BA3F634205B7}"/>
              </a:ext>
            </a:extLst>
          </p:cNvPr>
          <p:cNvGrpSpPr/>
          <p:nvPr/>
        </p:nvGrpSpPr>
        <p:grpSpPr>
          <a:xfrm>
            <a:off x="0" y="0"/>
            <a:ext cx="12192000" cy="456130"/>
            <a:chOff x="0" y="0"/>
            <a:chExt cx="12192000" cy="456130"/>
          </a:xfrm>
        </p:grpSpPr>
        <p:sp>
          <p:nvSpPr>
            <p:cNvPr id="12" name="Rectangle 11">
              <a:extLst>
                <a:ext uri="{FF2B5EF4-FFF2-40B4-BE49-F238E27FC236}">
                  <a16:creationId xmlns:a16="http://schemas.microsoft.com/office/drawing/2014/main" id="{AFCEEEC7-8FD2-AFDF-00B2-EA3ED5870E4E}"/>
                </a:ext>
              </a:extLst>
            </p:cNvPr>
            <p:cNvSpPr/>
            <p:nvPr/>
          </p:nvSpPr>
          <p:spPr>
            <a:xfrm>
              <a:off x="0" y="0"/>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54" descr="Icon of graph">
              <a:extLst>
                <a:ext uri="{FF2B5EF4-FFF2-40B4-BE49-F238E27FC236}">
                  <a16:creationId xmlns:a16="http://schemas.microsoft.com/office/drawing/2014/main" id="{834D0146-140D-D24E-560A-CAE3ADB0789D}"/>
                </a:ext>
              </a:extLst>
            </p:cNvPr>
            <p:cNvGrpSpPr>
              <a:grpSpLocks noChangeAspect="1"/>
            </p:cNvGrpSpPr>
            <p:nvPr/>
          </p:nvGrpSpPr>
          <p:grpSpPr>
            <a:xfrm>
              <a:off x="193981" y="67508"/>
              <a:ext cx="450239" cy="384048"/>
              <a:chOff x="1490663" y="846138"/>
              <a:chExt cx="381000" cy="323850"/>
            </a:xfrm>
            <a:solidFill>
              <a:schemeClr val="accent4">
                <a:lumMod val="75000"/>
              </a:schemeClr>
            </a:solidFill>
          </p:grpSpPr>
          <p:sp>
            <p:nvSpPr>
              <p:cNvPr id="15" name="Freeform 14">
                <a:extLst>
                  <a:ext uri="{FF2B5EF4-FFF2-40B4-BE49-F238E27FC236}">
                    <a16:creationId xmlns:a16="http://schemas.microsoft.com/office/drawing/2014/main" id="{61B3866B-374A-38BD-B99C-EC141F660220}"/>
                  </a:ex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6" name="Rectangle 15">
                <a:extLst>
                  <a:ext uri="{FF2B5EF4-FFF2-40B4-BE49-F238E27FC236}">
                    <a16:creationId xmlns:a16="http://schemas.microsoft.com/office/drawing/2014/main" id="{45A2CE84-C98E-E918-8647-E981AACB410D}"/>
                  </a:ex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700" b="1" dirty="0"/>
              </a:p>
            </p:txBody>
          </p:sp>
          <p:sp>
            <p:nvSpPr>
              <p:cNvPr id="17" name="Rectangle 16">
                <a:extLst>
                  <a:ext uri="{FF2B5EF4-FFF2-40B4-BE49-F238E27FC236}">
                    <a16:creationId xmlns:a16="http://schemas.microsoft.com/office/drawing/2014/main" id="{DB16EAC6-A9AB-F40B-98E5-6C62EF32C508}"/>
                  </a:ex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1400" b="1" dirty="0"/>
              </a:p>
            </p:txBody>
          </p:sp>
          <p:sp>
            <p:nvSpPr>
              <p:cNvPr id="18" name="Rectangle 17">
                <a:extLst>
                  <a:ext uri="{FF2B5EF4-FFF2-40B4-BE49-F238E27FC236}">
                    <a16:creationId xmlns:a16="http://schemas.microsoft.com/office/drawing/2014/main" id="{CD961B60-8B2E-BC02-A068-45EA13403BB5}"/>
                  </a:ex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sp>
            <p:nvSpPr>
              <p:cNvPr id="19" name="Rectangle 18">
                <a:extLst>
                  <a:ext uri="{FF2B5EF4-FFF2-40B4-BE49-F238E27FC236}">
                    <a16:creationId xmlns:a16="http://schemas.microsoft.com/office/drawing/2014/main" id="{47C4A2A1-D3AA-7525-12F4-93372584D428}"/>
                  </a:ex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14" name="TextBox 13">
              <a:extLst>
                <a:ext uri="{FF2B5EF4-FFF2-40B4-BE49-F238E27FC236}">
                  <a16:creationId xmlns:a16="http://schemas.microsoft.com/office/drawing/2014/main" id="{6493CA47-E203-D9E4-D849-DFBB0E43EF04}"/>
                </a:ext>
              </a:extLst>
            </p:cNvPr>
            <p:cNvSpPr txBox="1"/>
            <p:nvPr/>
          </p:nvSpPr>
          <p:spPr>
            <a:xfrm>
              <a:off x="713384" y="56020"/>
              <a:ext cx="5660136" cy="400110"/>
            </a:xfrm>
            <a:prstGeom prst="rect">
              <a:avLst/>
            </a:prstGeom>
            <a:noFill/>
          </p:spPr>
          <p:txBody>
            <a:bodyPr wrap="square" rtlCol="0">
              <a:spAutoFit/>
            </a:bodyPr>
            <a:lstStyle/>
            <a:p>
              <a:r>
                <a:rPr lang="en-US" sz="2000" dirty="0">
                  <a:solidFill>
                    <a:schemeClr val="accent4">
                      <a:lumMod val="75000"/>
                    </a:schemeClr>
                  </a:solidFill>
                  <a:latin typeface="+mj-lt"/>
                </a:rPr>
                <a:t>Computation and Analysis</a:t>
              </a:r>
              <a:endParaRPr lang="en-US" dirty="0">
                <a:solidFill>
                  <a:schemeClr val="accent4">
                    <a:lumMod val="75000"/>
                  </a:schemeClr>
                </a:solidFill>
                <a:latin typeface="+mj-lt"/>
              </a:endParaRPr>
            </a:p>
          </p:txBody>
        </p:sp>
      </p:grpSp>
      <p:sp>
        <p:nvSpPr>
          <p:cNvPr id="20" name="Rectangle 19">
            <a:extLst>
              <a:ext uri="{FF2B5EF4-FFF2-40B4-BE49-F238E27FC236}">
                <a16:creationId xmlns:a16="http://schemas.microsoft.com/office/drawing/2014/main" id="{0C2875A3-E246-6F9D-D729-9840BDA9F63C}"/>
              </a:ext>
            </a:extLst>
          </p:cNvPr>
          <p:cNvSpPr/>
          <p:nvPr/>
        </p:nvSpPr>
        <p:spPr>
          <a:xfrm>
            <a:off x="0" y="6406443"/>
            <a:ext cx="12192000" cy="451556"/>
          </a:xfrm>
          <a:prstGeom prst="rect">
            <a:avLst/>
          </a:prstGeom>
          <a:solidFill>
            <a:schemeClr val="accent4">
              <a:lumMod val="60000"/>
              <a:lumOff val="40000"/>
            </a:schemeClr>
          </a:solidFill>
          <a:ln>
            <a:solidFill>
              <a:srgbClr val="BE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858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02141" y="456840"/>
            <a:ext cx="10987717" cy="1325563"/>
          </a:xfrm>
        </p:spPr>
        <p:txBody>
          <a:bodyPr>
            <a:normAutofit/>
          </a:bodyPr>
          <a:lstStyle/>
          <a:p>
            <a:pPr algn="ctr"/>
            <a:r>
              <a:rPr lang="en-US" sz="4000" dirty="0">
                <a:solidFill>
                  <a:srgbClr val="36B3EB"/>
                </a:solidFill>
              </a:rPr>
              <a:t>The OPM collected certain questions into</a:t>
            </a:r>
            <a:br>
              <a:rPr lang="en-US" sz="4000" dirty="0">
                <a:solidFill>
                  <a:srgbClr val="36B3EB"/>
                </a:solidFill>
              </a:rPr>
            </a:br>
            <a:r>
              <a:rPr lang="en-US" sz="4000" dirty="0">
                <a:solidFill>
                  <a:srgbClr val="36B3EB"/>
                </a:solidFill>
              </a:rPr>
              <a:t> “Indexes” and tracked trends each year</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D9754747-328E-8C3C-FD0D-862358F463F6}"/>
              </a:ext>
            </a:extLst>
          </p:cNvPr>
          <p:cNvPicPr>
            <a:picLocks noChangeAspect="1"/>
          </p:cNvPicPr>
          <p:nvPr/>
        </p:nvPicPr>
        <p:blipFill>
          <a:blip r:embed="rId3"/>
          <a:stretch>
            <a:fillRect/>
          </a:stretch>
        </p:blipFill>
        <p:spPr>
          <a:xfrm>
            <a:off x="2981896" y="2017570"/>
            <a:ext cx="5581361" cy="1704445"/>
          </a:xfrm>
          <a:prstGeom prst="rect">
            <a:avLst/>
          </a:prstGeom>
        </p:spPr>
      </p:pic>
      <p:sp>
        <p:nvSpPr>
          <p:cNvPr id="19" name="TextBox 18">
            <a:extLst>
              <a:ext uri="{FF2B5EF4-FFF2-40B4-BE49-F238E27FC236}">
                <a16:creationId xmlns:a16="http://schemas.microsoft.com/office/drawing/2014/main" id="{DD3BFB50-C2EA-4288-1301-CF42835C5936}"/>
              </a:ext>
            </a:extLst>
          </p:cNvPr>
          <p:cNvSpPr txBox="1"/>
          <p:nvPr/>
        </p:nvSpPr>
        <p:spPr>
          <a:xfrm>
            <a:off x="325162" y="2108272"/>
            <a:ext cx="2104119" cy="1477328"/>
          </a:xfrm>
          <a:prstGeom prst="rect">
            <a:avLst/>
          </a:prstGeom>
          <a:noFill/>
        </p:spPr>
        <p:txBody>
          <a:bodyPr wrap="square" rtlCol="0">
            <a:spAutoFit/>
          </a:bodyPr>
          <a:lstStyle/>
          <a:p>
            <a:r>
              <a:rPr lang="en-US" b="1" dirty="0">
                <a:solidFill>
                  <a:srgbClr val="36B3EB"/>
                </a:solidFill>
              </a:rPr>
              <a:t>Employee Engagement Index (EEI)</a:t>
            </a:r>
            <a:r>
              <a:rPr lang="en-US" dirty="0"/>
              <a:t>:</a:t>
            </a:r>
          </a:p>
          <a:p>
            <a:pPr marL="285750" indent="-285750">
              <a:buFont typeface="Arial" panose="020B0604020202020204" pitchFamily="34" charset="0"/>
              <a:buChar char="•"/>
            </a:pPr>
            <a:r>
              <a:rPr lang="en-US" dirty="0"/>
              <a:t>15 questions</a:t>
            </a:r>
          </a:p>
          <a:p>
            <a:pPr marL="285750" indent="-285750">
              <a:buFont typeface="Arial" panose="020B0604020202020204" pitchFamily="34" charset="0"/>
              <a:buChar char="•"/>
            </a:pPr>
            <a:r>
              <a:rPr lang="en-US" dirty="0"/>
              <a:t>Three categories</a:t>
            </a:r>
          </a:p>
        </p:txBody>
      </p:sp>
      <p:sp>
        <p:nvSpPr>
          <p:cNvPr id="20" name="TextBox 19">
            <a:extLst>
              <a:ext uri="{FF2B5EF4-FFF2-40B4-BE49-F238E27FC236}">
                <a16:creationId xmlns:a16="http://schemas.microsoft.com/office/drawing/2014/main" id="{D6EC1976-726D-3B9D-F47A-E303EF59CF5B}"/>
              </a:ext>
            </a:extLst>
          </p:cNvPr>
          <p:cNvSpPr txBox="1"/>
          <p:nvPr/>
        </p:nvSpPr>
        <p:spPr>
          <a:xfrm>
            <a:off x="382271" y="4118724"/>
            <a:ext cx="2104119" cy="1200329"/>
          </a:xfrm>
          <a:prstGeom prst="rect">
            <a:avLst/>
          </a:prstGeom>
          <a:noFill/>
        </p:spPr>
        <p:txBody>
          <a:bodyPr wrap="square" rtlCol="0">
            <a:spAutoFit/>
          </a:bodyPr>
          <a:lstStyle/>
          <a:p>
            <a:endParaRPr lang="en-US" b="1" dirty="0">
              <a:solidFill>
                <a:srgbClr val="36B3EB"/>
              </a:solidFill>
            </a:endParaRPr>
          </a:p>
          <a:p>
            <a:r>
              <a:rPr lang="en-US" b="1" dirty="0">
                <a:solidFill>
                  <a:srgbClr val="36B3EB"/>
                </a:solidFill>
              </a:rPr>
              <a:t>Global Satisfaction Index (GSI)</a:t>
            </a:r>
            <a:r>
              <a:rPr lang="en-US" dirty="0"/>
              <a:t>:</a:t>
            </a:r>
          </a:p>
          <a:p>
            <a:pPr marL="285750" indent="-285750">
              <a:buFont typeface="Arial" panose="020B0604020202020204" pitchFamily="34" charset="0"/>
              <a:buChar char="•"/>
            </a:pPr>
            <a:r>
              <a:rPr lang="en-US" dirty="0"/>
              <a:t>4 questions</a:t>
            </a:r>
          </a:p>
        </p:txBody>
      </p:sp>
      <p:pic>
        <p:nvPicPr>
          <p:cNvPr id="21" name="Picture 20">
            <a:extLst>
              <a:ext uri="{FF2B5EF4-FFF2-40B4-BE49-F238E27FC236}">
                <a16:creationId xmlns:a16="http://schemas.microsoft.com/office/drawing/2014/main" id="{C6D7FBD3-8E0E-1E36-1ADB-6AA8D8B21DA7}"/>
              </a:ext>
            </a:extLst>
          </p:cNvPr>
          <p:cNvPicPr>
            <a:picLocks noChangeAspect="1"/>
          </p:cNvPicPr>
          <p:nvPr/>
        </p:nvPicPr>
        <p:blipFill>
          <a:blip r:embed="rId4"/>
          <a:stretch>
            <a:fillRect/>
          </a:stretch>
        </p:blipFill>
        <p:spPr>
          <a:xfrm>
            <a:off x="2981896" y="4368680"/>
            <a:ext cx="6035595" cy="1618741"/>
          </a:xfrm>
          <a:prstGeom prst="rect">
            <a:avLst/>
          </a:prstGeom>
        </p:spPr>
      </p:pic>
      <p:sp>
        <p:nvSpPr>
          <p:cNvPr id="22" name="TextBox 21">
            <a:extLst>
              <a:ext uri="{FF2B5EF4-FFF2-40B4-BE49-F238E27FC236}">
                <a16:creationId xmlns:a16="http://schemas.microsoft.com/office/drawing/2014/main" id="{43A6302A-6090-2D65-6143-BFB85A9117CF}"/>
              </a:ext>
            </a:extLst>
          </p:cNvPr>
          <p:cNvSpPr txBox="1"/>
          <p:nvPr/>
        </p:nvSpPr>
        <p:spPr>
          <a:xfrm>
            <a:off x="9484080" y="2001141"/>
            <a:ext cx="2382758" cy="3693319"/>
          </a:xfrm>
          <a:prstGeom prst="rect">
            <a:avLst/>
          </a:prstGeom>
          <a:noFill/>
        </p:spPr>
        <p:txBody>
          <a:bodyPr wrap="square" rtlCol="0">
            <a:spAutoFit/>
          </a:bodyPr>
          <a:lstStyle/>
          <a:p>
            <a:r>
              <a:rPr lang="en-US" dirty="0"/>
              <a:t>Also</a:t>
            </a:r>
            <a:r>
              <a:rPr lang="en-US" b="1" dirty="0"/>
              <a:t>: </a:t>
            </a:r>
          </a:p>
          <a:p>
            <a:pPr marL="285750" indent="-285750">
              <a:buFont typeface="Arial" panose="020B0604020202020204" pitchFamily="34" charset="0"/>
              <a:buChar char="•"/>
            </a:pPr>
            <a:r>
              <a:rPr lang="en-US" b="1" dirty="0">
                <a:solidFill>
                  <a:srgbClr val="36B3EB"/>
                </a:solidFill>
              </a:rPr>
              <a:t>NIQ</a:t>
            </a:r>
            <a:r>
              <a:rPr lang="en-US" dirty="0"/>
              <a:t> (New Inclusion Quotient)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solidFill>
                <a:srgbClr val="36B3EB"/>
              </a:solidFill>
            </a:endParaRPr>
          </a:p>
          <a:p>
            <a:pPr marL="285750" indent="-285750">
              <a:buFont typeface="Arial" panose="020B0604020202020204" pitchFamily="34" charset="0"/>
              <a:buChar char="•"/>
            </a:pPr>
            <a:endParaRPr lang="en-US" b="1" dirty="0">
              <a:solidFill>
                <a:srgbClr val="36B3EB"/>
              </a:solidFill>
            </a:endParaRPr>
          </a:p>
          <a:p>
            <a:pPr marL="285750" indent="-285750">
              <a:buFont typeface="Arial" panose="020B0604020202020204" pitchFamily="34" charset="0"/>
              <a:buChar char="•"/>
            </a:pPr>
            <a:r>
              <a:rPr lang="en-US" b="1" dirty="0">
                <a:solidFill>
                  <a:srgbClr val="36B3EB"/>
                </a:solidFill>
              </a:rPr>
              <a:t>AES</a:t>
            </a:r>
            <a:r>
              <a:rPr lang="en-US" dirty="0"/>
              <a:t> (Annual Employee Survey mandated by Congress)</a:t>
            </a:r>
          </a:p>
        </p:txBody>
      </p:sp>
      <p:grpSp>
        <p:nvGrpSpPr>
          <p:cNvPr id="23" name="Group 22">
            <a:extLst>
              <a:ext uri="{FF2B5EF4-FFF2-40B4-BE49-F238E27FC236}">
                <a16:creationId xmlns:a16="http://schemas.microsoft.com/office/drawing/2014/main" id="{2B8F1F05-B441-CD80-C015-FB2E32FCAD44}"/>
              </a:ext>
            </a:extLst>
          </p:cNvPr>
          <p:cNvGrpSpPr/>
          <p:nvPr/>
        </p:nvGrpSpPr>
        <p:grpSpPr>
          <a:xfrm>
            <a:off x="0" y="0"/>
            <a:ext cx="12192000" cy="467618"/>
            <a:chOff x="0" y="0"/>
            <a:chExt cx="12192000" cy="467618"/>
          </a:xfrm>
        </p:grpSpPr>
        <p:sp>
          <p:nvSpPr>
            <p:cNvPr id="24" name="Rectangle 23">
              <a:extLst>
                <a:ext uri="{FF2B5EF4-FFF2-40B4-BE49-F238E27FC236}">
                  <a16:creationId xmlns:a16="http://schemas.microsoft.com/office/drawing/2014/main" id="{2CFCAC1B-98C4-B79A-D97B-51E026CDEEEC}"/>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365" descr="Icon of lightbulb">
              <a:extLst>
                <a:ext uri="{FF2B5EF4-FFF2-40B4-BE49-F238E27FC236}">
                  <a16:creationId xmlns:a16="http://schemas.microsoft.com/office/drawing/2014/main" id="{B66F0DDB-94A8-D69A-4E61-E109B1CDE375}"/>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7" name="Freeform 44">
                <a:extLst>
                  <a:ext uri="{FF2B5EF4-FFF2-40B4-BE49-F238E27FC236}">
                    <a16:creationId xmlns:a16="http://schemas.microsoft.com/office/drawing/2014/main" id="{FA89E684-8DD3-4007-8B5C-2D185FF55C9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8" name="Freeform 45">
                <a:extLst>
                  <a:ext uri="{FF2B5EF4-FFF2-40B4-BE49-F238E27FC236}">
                    <a16:creationId xmlns:a16="http://schemas.microsoft.com/office/drawing/2014/main" id="{B7B44E3D-CCCE-AC8D-8A9E-6CCC98F14E24}"/>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6" name="TextBox 25">
              <a:extLst>
                <a:ext uri="{FF2B5EF4-FFF2-40B4-BE49-F238E27FC236}">
                  <a16:creationId xmlns:a16="http://schemas.microsoft.com/office/drawing/2014/main" id="{9141800C-EE47-525D-CB4B-73CC59339104}"/>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cxnSp>
        <p:nvCxnSpPr>
          <p:cNvPr id="3" name="Straight Connector 2">
            <a:extLst>
              <a:ext uri="{FF2B5EF4-FFF2-40B4-BE49-F238E27FC236}">
                <a16:creationId xmlns:a16="http://schemas.microsoft.com/office/drawing/2014/main" id="{344B7D7D-BD1C-8D07-7776-F5C9B8E6DABF}"/>
              </a:ext>
            </a:extLst>
          </p:cNvPr>
          <p:cNvCxnSpPr>
            <a:cxnSpLocks/>
          </p:cNvCxnSpPr>
          <p:nvPr/>
        </p:nvCxnSpPr>
        <p:spPr>
          <a:xfrm flipH="1">
            <a:off x="366070" y="3955506"/>
            <a:ext cx="8502508"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C98576-7E1E-C5C7-CCBA-241C02AE1063}"/>
              </a:ext>
            </a:extLst>
          </p:cNvPr>
          <p:cNvCxnSpPr>
            <a:cxnSpLocks/>
          </p:cNvCxnSpPr>
          <p:nvPr/>
        </p:nvCxnSpPr>
        <p:spPr>
          <a:xfrm flipV="1">
            <a:off x="9271484" y="1948047"/>
            <a:ext cx="0" cy="4067565"/>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98DCF-79FB-E681-679E-3E864054301E}"/>
              </a:ext>
            </a:extLst>
          </p:cNvPr>
          <p:cNvCxnSpPr>
            <a:cxnSpLocks/>
          </p:cNvCxnSpPr>
          <p:nvPr/>
        </p:nvCxnSpPr>
        <p:spPr>
          <a:xfrm flipH="1">
            <a:off x="9484080" y="3949657"/>
            <a:ext cx="2124419"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01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4A1D55A-941D-C3C2-6B68-F5E54757EA66}"/>
              </a:ext>
            </a:extLst>
          </p:cNvPr>
          <p:cNvPicPr>
            <a:picLocks noChangeAspect="1"/>
          </p:cNvPicPr>
          <p:nvPr/>
        </p:nvPicPr>
        <p:blipFill rotWithShape="1">
          <a:blip r:embed="rId3"/>
          <a:srcRect t="49622"/>
          <a:stretch/>
        </p:blipFill>
        <p:spPr>
          <a:xfrm>
            <a:off x="757041" y="2574577"/>
            <a:ext cx="4565182" cy="2254071"/>
          </a:xfrm>
          <a:prstGeom prst="rect">
            <a:avLst/>
          </a:prstGeom>
        </p:spPr>
      </p:pic>
      <p:sp>
        <p:nvSpPr>
          <p:cNvPr id="9" name="Title 1">
            <a:extLst>
              <a:ext uri="{FF2B5EF4-FFF2-40B4-BE49-F238E27FC236}">
                <a16:creationId xmlns:a16="http://schemas.microsoft.com/office/drawing/2014/main" id="{59FC0622-78FA-3EBC-46DB-7802A68440C9}"/>
              </a:ext>
            </a:extLst>
          </p:cNvPr>
          <p:cNvSpPr txBox="1">
            <a:spLocks/>
          </p:cNvSpPr>
          <p:nvPr/>
        </p:nvSpPr>
        <p:spPr>
          <a:xfrm>
            <a:off x="136075" y="472689"/>
            <a:ext cx="117226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36B3EB"/>
                </a:solidFill>
              </a:rPr>
              <a:t>OPM twice used the Indexes to analyze Intent to Leave:</a:t>
            </a:r>
          </a:p>
        </p:txBody>
      </p:sp>
      <p:sp>
        <p:nvSpPr>
          <p:cNvPr id="12" name="TextBox 11">
            <a:extLst>
              <a:ext uri="{FF2B5EF4-FFF2-40B4-BE49-F238E27FC236}">
                <a16:creationId xmlns:a16="http://schemas.microsoft.com/office/drawing/2014/main" id="{3713BBC6-DB5A-2FCE-2B50-BAC907AACB9E}"/>
              </a:ext>
            </a:extLst>
          </p:cNvPr>
          <p:cNvSpPr txBox="1"/>
          <p:nvPr/>
        </p:nvSpPr>
        <p:spPr>
          <a:xfrm>
            <a:off x="757040" y="1754192"/>
            <a:ext cx="2175596" cy="400110"/>
          </a:xfrm>
          <a:prstGeom prst="rect">
            <a:avLst/>
          </a:prstGeom>
          <a:noFill/>
        </p:spPr>
        <p:txBody>
          <a:bodyPr wrap="none" rtlCol="0">
            <a:spAutoFit/>
          </a:bodyPr>
          <a:lstStyle/>
          <a:p>
            <a:r>
              <a:rPr lang="en-US" sz="2000" b="1" dirty="0">
                <a:solidFill>
                  <a:srgbClr val="00B0F0"/>
                </a:solidFill>
              </a:rPr>
              <a:t>Once in 2016 (EEI):</a:t>
            </a:r>
          </a:p>
        </p:txBody>
      </p:sp>
      <p:pic>
        <p:nvPicPr>
          <p:cNvPr id="13" name="Picture 12">
            <a:extLst>
              <a:ext uri="{FF2B5EF4-FFF2-40B4-BE49-F238E27FC236}">
                <a16:creationId xmlns:a16="http://schemas.microsoft.com/office/drawing/2014/main" id="{237D8347-771E-B967-3DC8-80E7BF430048}"/>
              </a:ext>
            </a:extLst>
          </p:cNvPr>
          <p:cNvPicPr>
            <a:picLocks noChangeAspect="1"/>
          </p:cNvPicPr>
          <p:nvPr/>
        </p:nvPicPr>
        <p:blipFill>
          <a:blip r:embed="rId4"/>
          <a:stretch>
            <a:fillRect/>
          </a:stretch>
        </p:blipFill>
        <p:spPr>
          <a:xfrm>
            <a:off x="6134318" y="2343530"/>
            <a:ext cx="5338959" cy="2521920"/>
          </a:xfrm>
          <a:prstGeom prst="rect">
            <a:avLst/>
          </a:prstGeom>
        </p:spPr>
      </p:pic>
      <p:sp>
        <p:nvSpPr>
          <p:cNvPr id="14" name="TextBox 13">
            <a:extLst>
              <a:ext uri="{FF2B5EF4-FFF2-40B4-BE49-F238E27FC236}">
                <a16:creationId xmlns:a16="http://schemas.microsoft.com/office/drawing/2014/main" id="{7E70E469-4880-F299-3ECD-6F8560C69CE5}"/>
              </a:ext>
            </a:extLst>
          </p:cNvPr>
          <p:cNvSpPr txBox="1"/>
          <p:nvPr/>
        </p:nvSpPr>
        <p:spPr>
          <a:xfrm>
            <a:off x="6284218" y="1677065"/>
            <a:ext cx="2756332" cy="400110"/>
          </a:xfrm>
          <a:prstGeom prst="rect">
            <a:avLst/>
          </a:prstGeom>
          <a:noFill/>
        </p:spPr>
        <p:txBody>
          <a:bodyPr wrap="none" rtlCol="0">
            <a:spAutoFit/>
          </a:bodyPr>
          <a:lstStyle/>
          <a:p>
            <a:r>
              <a:rPr lang="en-US" sz="2000" b="1" dirty="0">
                <a:solidFill>
                  <a:srgbClr val="00B0F0"/>
                </a:solidFill>
              </a:rPr>
              <a:t>And again in 2018 (EEI):</a:t>
            </a:r>
            <a:endParaRPr lang="en-US" sz="2000" dirty="0"/>
          </a:p>
        </p:txBody>
      </p:sp>
      <p:sp>
        <p:nvSpPr>
          <p:cNvPr id="17" name="TextBox 16">
            <a:extLst>
              <a:ext uri="{FF2B5EF4-FFF2-40B4-BE49-F238E27FC236}">
                <a16:creationId xmlns:a16="http://schemas.microsoft.com/office/drawing/2014/main" id="{B9190378-9075-0931-FD33-E630F199779E}"/>
              </a:ext>
            </a:extLst>
          </p:cNvPr>
          <p:cNvSpPr txBox="1"/>
          <p:nvPr/>
        </p:nvSpPr>
        <p:spPr>
          <a:xfrm>
            <a:off x="2150650" y="5531915"/>
            <a:ext cx="8267135" cy="307777"/>
          </a:xfrm>
          <a:prstGeom prst="rect">
            <a:avLst/>
          </a:prstGeom>
          <a:noFill/>
        </p:spPr>
        <p:txBody>
          <a:bodyPr wrap="none" rtlCol="0">
            <a:spAutoFit/>
          </a:bodyPr>
          <a:lstStyle/>
          <a:p>
            <a:pPr algn="ctr"/>
            <a:r>
              <a:rPr lang="en-US" sz="1400" b="1" dirty="0">
                <a:solidFill>
                  <a:srgbClr val="00B0F0"/>
                </a:solidFill>
              </a:rPr>
              <a:t>(In 2021, after the time period for our analysis, the OPM also associated Intent to Leave with low GSI scores.)</a:t>
            </a:r>
          </a:p>
        </p:txBody>
      </p:sp>
      <p:sp>
        <p:nvSpPr>
          <p:cNvPr id="18" name="Oval 17">
            <a:extLst>
              <a:ext uri="{FF2B5EF4-FFF2-40B4-BE49-F238E27FC236}">
                <a16:creationId xmlns:a16="http://schemas.microsoft.com/office/drawing/2014/main" id="{46B818FC-ABB7-8168-E948-F0BD76FC7890}"/>
              </a:ext>
            </a:extLst>
          </p:cNvPr>
          <p:cNvSpPr/>
          <p:nvPr/>
        </p:nvSpPr>
        <p:spPr>
          <a:xfrm>
            <a:off x="718723" y="3735751"/>
            <a:ext cx="1451600" cy="1305385"/>
          </a:xfrm>
          <a:prstGeom prst="ellipse">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A78D463-A7EC-C2A5-D1E9-CD21984BA305}"/>
              </a:ext>
            </a:extLst>
          </p:cNvPr>
          <p:cNvSpPr/>
          <p:nvPr/>
        </p:nvSpPr>
        <p:spPr>
          <a:xfrm>
            <a:off x="6372353" y="3156021"/>
            <a:ext cx="1344168" cy="1240271"/>
          </a:xfrm>
          <a:prstGeom prst="ellipse">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5180624-6CA5-D69D-837D-C6E48460DCFD}"/>
              </a:ext>
            </a:extLst>
          </p:cNvPr>
          <p:cNvGrpSpPr/>
          <p:nvPr/>
        </p:nvGrpSpPr>
        <p:grpSpPr>
          <a:xfrm>
            <a:off x="0" y="0"/>
            <a:ext cx="12192000" cy="467618"/>
            <a:chOff x="0" y="0"/>
            <a:chExt cx="12192000" cy="467618"/>
          </a:xfrm>
        </p:grpSpPr>
        <p:sp>
          <p:nvSpPr>
            <p:cNvPr id="24" name="Rectangle 23">
              <a:extLst>
                <a:ext uri="{FF2B5EF4-FFF2-40B4-BE49-F238E27FC236}">
                  <a16:creationId xmlns:a16="http://schemas.microsoft.com/office/drawing/2014/main" id="{77F2C897-E097-C289-6A10-44858CF8FD17}"/>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365" descr="Icon of lightbulb">
              <a:extLst>
                <a:ext uri="{FF2B5EF4-FFF2-40B4-BE49-F238E27FC236}">
                  <a16:creationId xmlns:a16="http://schemas.microsoft.com/office/drawing/2014/main" id="{4C8B1940-7AC6-00E1-8DA1-853EF9AF7DC6}"/>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27" name="Freeform 44">
                <a:extLst>
                  <a:ext uri="{FF2B5EF4-FFF2-40B4-BE49-F238E27FC236}">
                    <a16:creationId xmlns:a16="http://schemas.microsoft.com/office/drawing/2014/main" id="{7B17235D-60C9-CA14-81D5-64E435EF95E4}"/>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28" name="Freeform 45">
                <a:extLst>
                  <a:ext uri="{FF2B5EF4-FFF2-40B4-BE49-F238E27FC236}">
                    <a16:creationId xmlns:a16="http://schemas.microsoft.com/office/drawing/2014/main" id="{1747FA34-0839-5137-2BB3-EB4D873FB767}"/>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26" name="TextBox 25">
              <a:extLst>
                <a:ext uri="{FF2B5EF4-FFF2-40B4-BE49-F238E27FC236}">
                  <a16:creationId xmlns:a16="http://schemas.microsoft.com/office/drawing/2014/main" id="{3E7780E6-6D63-304A-A4E3-9B436E4A5A8C}"/>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Tree>
    <p:extLst>
      <p:ext uri="{BB962C8B-B14F-4D97-AF65-F5344CB8AC3E}">
        <p14:creationId xmlns:p14="http://schemas.microsoft.com/office/powerpoint/2010/main" val="35554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19F9-CC54-A3FC-7C10-0CD3EA96F0A5}"/>
              </a:ext>
            </a:extLst>
          </p:cNvPr>
          <p:cNvSpPr>
            <a:spLocks noGrp="1"/>
          </p:cNvSpPr>
          <p:nvPr>
            <p:ph type="title"/>
          </p:nvPr>
        </p:nvSpPr>
        <p:spPr>
          <a:xfrm>
            <a:off x="667512" y="806079"/>
            <a:ext cx="4581079" cy="1325563"/>
          </a:xfrm>
        </p:spPr>
        <p:txBody>
          <a:bodyPr>
            <a:noAutofit/>
          </a:bodyPr>
          <a:lstStyle/>
          <a:p>
            <a:pPr algn="ctr"/>
            <a:r>
              <a:rPr lang="en-US" sz="3200" i="1" dirty="0"/>
              <a:t>“What proportion of people answered ‘Leave’?”</a:t>
            </a:r>
          </a:p>
        </p:txBody>
      </p:sp>
      <p:sp>
        <p:nvSpPr>
          <p:cNvPr id="8" name="Rectangle 7">
            <a:extLst>
              <a:ext uri="{FF2B5EF4-FFF2-40B4-BE49-F238E27FC236}">
                <a16:creationId xmlns:a16="http://schemas.microsoft.com/office/drawing/2014/main" id="{0E7EF41C-82F8-F164-4E8D-8163BB5DD64D}"/>
              </a:ext>
            </a:extLst>
          </p:cNvPr>
          <p:cNvSpPr/>
          <p:nvPr/>
        </p:nvSpPr>
        <p:spPr>
          <a:xfrm>
            <a:off x="0" y="6406443"/>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9F4C9E5-AADE-E17B-8AFF-7B0894334CB2}"/>
              </a:ext>
            </a:extLst>
          </p:cNvPr>
          <p:cNvSpPr txBox="1"/>
          <p:nvPr/>
        </p:nvSpPr>
        <p:spPr>
          <a:xfrm>
            <a:off x="6252205" y="2280948"/>
            <a:ext cx="4894289" cy="369332"/>
          </a:xfrm>
          <a:prstGeom prst="rect">
            <a:avLst/>
          </a:prstGeom>
          <a:noFill/>
        </p:spPr>
        <p:txBody>
          <a:bodyPr wrap="none" rtlCol="0">
            <a:spAutoFit/>
          </a:bodyPr>
          <a:lstStyle/>
          <a:p>
            <a:r>
              <a:rPr lang="en-US" dirty="0"/>
              <a:t>At the Height of the Great Resignation (Dec 2021):</a:t>
            </a:r>
          </a:p>
        </p:txBody>
      </p:sp>
      <p:sp>
        <p:nvSpPr>
          <p:cNvPr id="12" name="TextBox 11">
            <a:extLst>
              <a:ext uri="{FF2B5EF4-FFF2-40B4-BE49-F238E27FC236}">
                <a16:creationId xmlns:a16="http://schemas.microsoft.com/office/drawing/2014/main" id="{103EC313-6DE0-2E6F-0A66-A33D9544CDC9}"/>
              </a:ext>
            </a:extLst>
          </p:cNvPr>
          <p:cNvSpPr txBox="1"/>
          <p:nvPr/>
        </p:nvSpPr>
        <p:spPr>
          <a:xfrm>
            <a:off x="6255448" y="3471649"/>
            <a:ext cx="3305240" cy="369332"/>
          </a:xfrm>
          <a:prstGeom prst="rect">
            <a:avLst/>
          </a:prstGeom>
          <a:noFill/>
        </p:spPr>
        <p:txBody>
          <a:bodyPr wrap="square" rtlCol="0">
            <a:spAutoFit/>
          </a:bodyPr>
          <a:lstStyle/>
          <a:p>
            <a:r>
              <a:rPr lang="en-US" dirty="0"/>
              <a:t>Federal Government Employees</a:t>
            </a:r>
          </a:p>
        </p:txBody>
      </p:sp>
      <p:sp>
        <p:nvSpPr>
          <p:cNvPr id="3" name="Title 1">
            <a:extLst>
              <a:ext uri="{FF2B5EF4-FFF2-40B4-BE49-F238E27FC236}">
                <a16:creationId xmlns:a16="http://schemas.microsoft.com/office/drawing/2014/main" id="{14B766EF-B355-782C-421F-3DD46C13D072}"/>
              </a:ext>
            </a:extLst>
          </p:cNvPr>
          <p:cNvSpPr txBox="1">
            <a:spLocks/>
          </p:cNvSpPr>
          <p:nvPr/>
        </p:nvSpPr>
        <p:spPr>
          <a:xfrm>
            <a:off x="6206861" y="806079"/>
            <a:ext cx="55679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36B3EB"/>
                </a:solidFill>
              </a:rPr>
              <a:t>We compared Intent to Leave to the BLS “Quits” Rate:</a:t>
            </a:r>
          </a:p>
        </p:txBody>
      </p:sp>
      <p:sp>
        <p:nvSpPr>
          <p:cNvPr id="13" name="TextBox 12">
            <a:extLst>
              <a:ext uri="{FF2B5EF4-FFF2-40B4-BE49-F238E27FC236}">
                <a16:creationId xmlns:a16="http://schemas.microsoft.com/office/drawing/2014/main" id="{7B81AB2A-AAE3-7327-F986-223248997614}"/>
              </a:ext>
            </a:extLst>
          </p:cNvPr>
          <p:cNvSpPr txBox="1"/>
          <p:nvPr/>
        </p:nvSpPr>
        <p:spPr>
          <a:xfrm>
            <a:off x="1166314" y="2429054"/>
            <a:ext cx="3493008" cy="1569660"/>
          </a:xfrm>
          <a:prstGeom prst="rect">
            <a:avLst/>
          </a:prstGeom>
          <a:noFill/>
        </p:spPr>
        <p:txBody>
          <a:bodyPr wrap="square" rtlCol="0">
            <a:spAutoFit/>
          </a:bodyPr>
          <a:lstStyle/>
          <a:p>
            <a:pPr algn="ctr"/>
            <a:r>
              <a:rPr lang="en-US" sz="9600" b="1" dirty="0">
                <a:solidFill>
                  <a:srgbClr val="00B0F0"/>
                </a:solidFill>
              </a:rPr>
              <a:t>3.6%</a:t>
            </a:r>
          </a:p>
        </p:txBody>
      </p:sp>
      <p:cxnSp>
        <p:nvCxnSpPr>
          <p:cNvPr id="14" name="Straight Connector 13">
            <a:extLst>
              <a:ext uri="{FF2B5EF4-FFF2-40B4-BE49-F238E27FC236}">
                <a16:creationId xmlns:a16="http://schemas.microsoft.com/office/drawing/2014/main" id="{05D55684-3C76-FF17-A3DF-877DD444D30C}"/>
              </a:ext>
            </a:extLst>
          </p:cNvPr>
          <p:cNvCxnSpPr>
            <a:cxnSpLocks/>
          </p:cNvCxnSpPr>
          <p:nvPr/>
        </p:nvCxnSpPr>
        <p:spPr>
          <a:xfrm flipH="1">
            <a:off x="5837039" y="3303111"/>
            <a:ext cx="5567969" cy="0"/>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5D9B11-63A8-6488-F8BB-A56CC3242A21}"/>
              </a:ext>
            </a:extLst>
          </p:cNvPr>
          <p:cNvSpPr txBox="1"/>
          <p:nvPr/>
        </p:nvSpPr>
        <p:spPr>
          <a:xfrm>
            <a:off x="7329127" y="2833383"/>
            <a:ext cx="1157881" cy="369332"/>
          </a:xfrm>
          <a:prstGeom prst="rect">
            <a:avLst/>
          </a:prstGeom>
          <a:noFill/>
        </p:spPr>
        <p:txBody>
          <a:bodyPr wrap="square" rtlCol="0">
            <a:spAutoFit/>
          </a:bodyPr>
          <a:lstStyle/>
          <a:p>
            <a:r>
              <a:rPr lang="en-US" dirty="0"/>
              <a:t>All Sectors</a:t>
            </a:r>
          </a:p>
        </p:txBody>
      </p:sp>
      <p:sp>
        <p:nvSpPr>
          <p:cNvPr id="19" name="TextBox 18">
            <a:extLst>
              <a:ext uri="{FF2B5EF4-FFF2-40B4-BE49-F238E27FC236}">
                <a16:creationId xmlns:a16="http://schemas.microsoft.com/office/drawing/2014/main" id="{4E6D2C63-B1F8-9A3D-816F-3CEC88FD46E4}"/>
              </a:ext>
            </a:extLst>
          </p:cNvPr>
          <p:cNvSpPr txBox="1"/>
          <p:nvPr/>
        </p:nvSpPr>
        <p:spPr>
          <a:xfrm>
            <a:off x="9062749" y="2711228"/>
            <a:ext cx="2342260" cy="646331"/>
          </a:xfrm>
          <a:prstGeom prst="rect">
            <a:avLst/>
          </a:prstGeom>
          <a:noFill/>
        </p:spPr>
        <p:txBody>
          <a:bodyPr wrap="square" rtlCol="0">
            <a:spAutoFit/>
          </a:bodyPr>
          <a:lstStyle/>
          <a:p>
            <a:pPr algn="ctr"/>
            <a:r>
              <a:rPr lang="en-US" sz="3600" b="1" dirty="0"/>
              <a:t>2.9%</a:t>
            </a:r>
          </a:p>
        </p:txBody>
      </p:sp>
      <p:sp>
        <p:nvSpPr>
          <p:cNvPr id="20" name="TextBox 19">
            <a:extLst>
              <a:ext uri="{FF2B5EF4-FFF2-40B4-BE49-F238E27FC236}">
                <a16:creationId xmlns:a16="http://schemas.microsoft.com/office/drawing/2014/main" id="{6053AAE8-AC2E-0584-E3E7-6DD5DD483872}"/>
              </a:ext>
            </a:extLst>
          </p:cNvPr>
          <p:cNvSpPr txBox="1"/>
          <p:nvPr/>
        </p:nvSpPr>
        <p:spPr>
          <a:xfrm>
            <a:off x="9062749" y="3316815"/>
            <a:ext cx="2342259" cy="646331"/>
          </a:xfrm>
          <a:prstGeom prst="rect">
            <a:avLst/>
          </a:prstGeom>
          <a:noFill/>
        </p:spPr>
        <p:txBody>
          <a:bodyPr wrap="square" rtlCol="0">
            <a:spAutoFit/>
          </a:bodyPr>
          <a:lstStyle/>
          <a:p>
            <a:pPr algn="ctr"/>
            <a:r>
              <a:rPr lang="en-US" sz="3600" b="1" dirty="0">
                <a:solidFill>
                  <a:srgbClr val="00B0F0"/>
                </a:solidFill>
              </a:rPr>
              <a:t>0.7%</a:t>
            </a:r>
          </a:p>
        </p:txBody>
      </p:sp>
      <p:sp>
        <p:nvSpPr>
          <p:cNvPr id="22" name="TextBox 21">
            <a:extLst>
              <a:ext uri="{FF2B5EF4-FFF2-40B4-BE49-F238E27FC236}">
                <a16:creationId xmlns:a16="http://schemas.microsoft.com/office/drawing/2014/main" id="{C432A3D4-1D48-4AB2-DA1F-2402A12161B5}"/>
              </a:ext>
            </a:extLst>
          </p:cNvPr>
          <p:cNvSpPr txBox="1"/>
          <p:nvPr/>
        </p:nvSpPr>
        <p:spPr>
          <a:xfrm>
            <a:off x="9380062" y="-1000102"/>
            <a:ext cx="4126899" cy="369332"/>
          </a:xfrm>
          <a:prstGeom prst="rect">
            <a:avLst/>
          </a:prstGeom>
          <a:noFill/>
        </p:spPr>
        <p:txBody>
          <a:bodyPr wrap="none" rtlCol="0">
            <a:spAutoFit/>
          </a:bodyPr>
          <a:lstStyle/>
          <a:p>
            <a:r>
              <a:rPr lang="en-US" dirty="0"/>
              <a:t>FEVS 2016-2020, according to our analysis</a:t>
            </a:r>
          </a:p>
        </p:txBody>
      </p:sp>
      <p:sp>
        <p:nvSpPr>
          <p:cNvPr id="23" name="Rounded Rectangle 22">
            <a:extLst>
              <a:ext uri="{FF2B5EF4-FFF2-40B4-BE49-F238E27FC236}">
                <a16:creationId xmlns:a16="http://schemas.microsoft.com/office/drawing/2014/main" id="{ED26D942-1B8B-9568-82FE-0BCE0453DFBB}"/>
              </a:ext>
            </a:extLst>
          </p:cNvPr>
          <p:cNvSpPr/>
          <p:nvPr/>
        </p:nvSpPr>
        <p:spPr>
          <a:xfrm>
            <a:off x="1165703" y="2599642"/>
            <a:ext cx="3493008" cy="2336327"/>
          </a:xfrm>
          <a:prstGeom prst="roundRect">
            <a:avLst/>
          </a:prstGeom>
          <a:no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B6C1823E-AB91-F396-41B3-8CE951627212}"/>
              </a:ext>
            </a:extLst>
          </p:cNvPr>
          <p:cNvCxnSpPr>
            <a:cxnSpLocks/>
          </p:cNvCxnSpPr>
          <p:nvPr/>
        </p:nvCxnSpPr>
        <p:spPr>
          <a:xfrm flipH="1" flipV="1">
            <a:off x="5501601" y="2008419"/>
            <a:ext cx="1" cy="2783985"/>
          </a:xfrm>
          <a:prstGeom prst="line">
            <a:avLst/>
          </a:prstGeom>
          <a:ln>
            <a:solidFill>
              <a:srgbClr val="36B3EB"/>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BA28731-7376-6334-AEB3-BDE45E43DE22}"/>
              </a:ext>
            </a:extLst>
          </p:cNvPr>
          <p:cNvGrpSpPr/>
          <p:nvPr/>
        </p:nvGrpSpPr>
        <p:grpSpPr>
          <a:xfrm>
            <a:off x="0" y="0"/>
            <a:ext cx="12192000" cy="467618"/>
            <a:chOff x="0" y="0"/>
            <a:chExt cx="12192000" cy="467618"/>
          </a:xfrm>
        </p:grpSpPr>
        <p:sp>
          <p:nvSpPr>
            <p:cNvPr id="29" name="Rectangle 28">
              <a:extLst>
                <a:ext uri="{FF2B5EF4-FFF2-40B4-BE49-F238E27FC236}">
                  <a16:creationId xmlns:a16="http://schemas.microsoft.com/office/drawing/2014/main" id="{F1A9A356-1F81-EB80-F530-29F68446F8F2}"/>
                </a:ext>
              </a:extLst>
            </p:cNvPr>
            <p:cNvSpPr/>
            <p:nvPr/>
          </p:nvSpPr>
          <p:spPr>
            <a:xfrm>
              <a:off x="0" y="0"/>
              <a:ext cx="12192000" cy="451556"/>
            </a:xfrm>
            <a:prstGeom prst="rect">
              <a:avLst/>
            </a:prstGeom>
            <a:solidFill>
              <a:srgbClr val="36B3EB"/>
            </a:solidFill>
            <a:ln>
              <a:solidFill>
                <a:srgbClr val="36B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365" descr="Icon of lightbulb">
              <a:extLst>
                <a:ext uri="{FF2B5EF4-FFF2-40B4-BE49-F238E27FC236}">
                  <a16:creationId xmlns:a16="http://schemas.microsoft.com/office/drawing/2014/main" id="{F9705003-BBFE-7525-C3AC-0A955793587C}"/>
                </a:ext>
              </a:extLst>
            </p:cNvPr>
            <p:cNvGrpSpPr>
              <a:grpSpLocks noChangeAspect="1"/>
            </p:cNvGrpSpPr>
            <p:nvPr/>
          </p:nvGrpSpPr>
          <p:grpSpPr>
            <a:xfrm>
              <a:off x="310169" y="30932"/>
              <a:ext cx="217862" cy="384048"/>
              <a:chOff x="5102225" y="1727200"/>
              <a:chExt cx="2289175" cy="4035425"/>
            </a:xfrm>
            <a:solidFill>
              <a:schemeClr val="accent2">
                <a:lumMod val="50000"/>
              </a:schemeClr>
            </a:solidFill>
          </p:grpSpPr>
          <p:sp>
            <p:nvSpPr>
              <p:cNvPr id="32" name="Freeform 44">
                <a:extLst>
                  <a:ext uri="{FF2B5EF4-FFF2-40B4-BE49-F238E27FC236}">
                    <a16:creationId xmlns:a16="http://schemas.microsoft.com/office/drawing/2014/main" id="{1014CCD2-7C47-0A07-9091-6CF5054B0FC2}"/>
                  </a:ex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grpFill/>
              <a:ln w="6350" cap="flat" cmpd="sng" algn="ctr">
                <a:noFill/>
                <a:prstDash val="solid"/>
                <a:miter lim="800000"/>
                <a:headEnd type="none" w="med" len="med"/>
                <a:tailEnd type="none" w="med" len="med"/>
              </a:ln>
            </p:spPr>
            <p:txBody>
              <a:bodyPr lIns="0" tIns="18288" rIns="0" bIns="18288" anchor="ctr" anchorCtr="1">
                <a:noAutofit/>
              </a:bodyPr>
              <a:lstStyle/>
              <a:p>
                <a:pPr algn="ctr">
                  <a:lnSpc>
                    <a:spcPct val="85000"/>
                  </a:lnSpc>
                  <a:spcBef>
                    <a:spcPct val="20000"/>
                  </a:spcBef>
                </a:pPr>
                <a:endParaRPr lang="en-US" sz="800" b="1" dirty="0"/>
              </a:p>
            </p:txBody>
          </p:sp>
          <p:sp>
            <p:nvSpPr>
              <p:cNvPr id="33" name="Freeform 45">
                <a:extLst>
                  <a:ext uri="{FF2B5EF4-FFF2-40B4-BE49-F238E27FC236}">
                    <a16:creationId xmlns:a16="http://schemas.microsoft.com/office/drawing/2014/main" id="{693E107D-4BA3-35D9-934D-349AD22B9FAD}"/>
                  </a:ex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grp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ct val="20000"/>
                  </a:spcBef>
                </a:pPr>
                <a:endParaRPr lang="en-US" sz="1400" b="1" dirty="0"/>
              </a:p>
            </p:txBody>
          </p:sp>
        </p:grpSp>
        <p:sp>
          <p:nvSpPr>
            <p:cNvPr id="31" name="TextBox 30">
              <a:extLst>
                <a:ext uri="{FF2B5EF4-FFF2-40B4-BE49-F238E27FC236}">
                  <a16:creationId xmlns:a16="http://schemas.microsoft.com/office/drawing/2014/main" id="{4797F48C-77AA-AFB0-5C2F-42AE92D381E6}"/>
                </a:ext>
              </a:extLst>
            </p:cNvPr>
            <p:cNvSpPr txBox="1"/>
            <p:nvPr/>
          </p:nvSpPr>
          <p:spPr>
            <a:xfrm>
              <a:off x="667512" y="67508"/>
              <a:ext cx="4690872" cy="400110"/>
            </a:xfrm>
            <a:prstGeom prst="rect">
              <a:avLst/>
            </a:prstGeom>
            <a:noFill/>
          </p:spPr>
          <p:txBody>
            <a:bodyPr wrap="square" rtlCol="0">
              <a:spAutoFit/>
            </a:bodyPr>
            <a:lstStyle/>
            <a:p>
              <a:r>
                <a:rPr lang="en-US" sz="2000" dirty="0">
                  <a:solidFill>
                    <a:schemeClr val="accent2">
                      <a:lumMod val="50000"/>
                    </a:schemeClr>
                  </a:solidFill>
                  <a:latin typeface="+mj-lt"/>
                </a:rPr>
                <a:t>Idea and Inspiration</a:t>
              </a:r>
            </a:p>
          </p:txBody>
        </p:sp>
      </p:grpSp>
      <p:sp>
        <p:nvSpPr>
          <p:cNvPr id="4" name="TextBox 3">
            <a:extLst>
              <a:ext uri="{FF2B5EF4-FFF2-40B4-BE49-F238E27FC236}">
                <a16:creationId xmlns:a16="http://schemas.microsoft.com/office/drawing/2014/main" id="{7058686C-10BE-CD3D-98DA-1961EC52914C}"/>
              </a:ext>
            </a:extLst>
          </p:cNvPr>
          <p:cNvSpPr txBox="1"/>
          <p:nvPr/>
        </p:nvSpPr>
        <p:spPr>
          <a:xfrm>
            <a:off x="6006500" y="6370611"/>
            <a:ext cx="5714578" cy="523220"/>
          </a:xfrm>
          <a:prstGeom prst="rect">
            <a:avLst/>
          </a:prstGeom>
          <a:noFill/>
        </p:spPr>
        <p:txBody>
          <a:bodyPr wrap="none" rtlCol="0">
            <a:spAutoFit/>
          </a:bodyPr>
          <a:lstStyle/>
          <a:p>
            <a:r>
              <a:rPr lang="en-US" sz="1400" dirty="0"/>
              <a:t>Source: Bureau of Labor Statistics Job Openings and Labor Turnover Survey</a:t>
            </a:r>
          </a:p>
          <a:p>
            <a:r>
              <a:rPr lang="en-US" sz="1400" dirty="0"/>
              <a:t> “JOLTS” at https://www.bls.gov/news.release/archives/jolts_02012022.pdf</a:t>
            </a:r>
          </a:p>
        </p:txBody>
      </p:sp>
      <p:sp>
        <p:nvSpPr>
          <p:cNvPr id="5" name="TextBox 4">
            <a:extLst>
              <a:ext uri="{FF2B5EF4-FFF2-40B4-BE49-F238E27FC236}">
                <a16:creationId xmlns:a16="http://schemas.microsoft.com/office/drawing/2014/main" id="{75E2DE50-580A-E34A-9B4D-A9A7B54FB52E}"/>
              </a:ext>
            </a:extLst>
          </p:cNvPr>
          <p:cNvSpPr txBox="1"/>
          <p:nvPr/>
        </p:nvSpPr>
        <p:spPr>
          <a:xfrm>
            <a:off x="1849379" y="3767806"/>
            <a:ext cx="2126877" cy="923330"/>
          </a:xfrm>
          <a:prstGeom prst="rect">
            <a:avLst/>
          </a:prstGeom>
          <a:noFill/>
        </p:spPr>
        <p:txBody>
          <a:bodyPr wrap="square" rtlCol="0">
            <a:spAutoFit/>
          </a:bodyPr>
          <a:lstStyle/>
          <a:p>
            <a:pPr algn="ctr"/>
            <a:r>
              <a:rPr lang="en-US" dirty="0"/>
              <a:t>According to our analysis of the survey data</a:t>
            </a:r>
          </a:p>
        </p:txBody>
      </p:sp>
      <p:sp>
        <p:nvSpPr>
          <p:cNvPr id="7" name="Title 1">
            <a:extLst>
              <a:ext uri="{FF2B5EF4-FFF2-40B4-BE49-F238E27FC236}">
                <a16:creationId xmlns:a16="http://schemas.microsoft.com/office/drawing/2014/main" id="{F2FD2876-5ED8-8EE3-0A88-AA9AD8C6A0E0}"/>
              </a:ext>
            </a:extLst>
          </p:cNvPr>
          <p:cNvSpPr txBox="1">
            <a:spLocks/>
          </p:cNvSpPr>
          <p:nvPr/>
        </p:nvSpPr>
        <p:spPr>
          <a:xfrm>
            <a:off x="621667" y="5080880"/>
            <a:ext cx="45810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dirty="0"/>
              <a:t>“Is that a lot or a little?”</a:t>
            </a:r>
          </a:p>
        </p:txBody>
      </p:sp>
      <p:sp>
        <p:nvSpPr>
          <p:cNvPr id="10" name="TextBox 9">
            <a:extLst>
              <a:ext uri="{FF2B5EF4-FFF2-40B4-BE49-F238E27FC236}">
                <a16:creationId xmlns:a16="http://schemas.microsoft.com/office/drawing/2014/main" id="{CA63BB71-46B7-BDF9-0500-521ECF12EF89}"/>
              </a:ext>
            </a:extLst>
          </p:cNvPr>
          <p:cNvSpPr txBox="1"/>
          <p:nvPr/>
        </p:nvSpPr>
        <p:spPr>
          <a:xfrm>
            <a:off x="7028190" y="4170484"/>
            <a:ext cx="3671198" cy="2031325"/>
          </a:xfrm>
          <a:prstGeom prst="rect">
            <a:avLst/>
          </a:prstGeom>
          <a:noFill/>
        </p:spPr>
        <p:txBody>
          <a:bodyPr wrap="none" rtlCol="0">
            <a:spAutoFit/>
          </a:bodyPr>
          <a:lstStyle/>
          <a:p>
            <a:r>
              <a:rPr lang="en-US" dirty="0"/>
              <a:t>During the time period of the survey:</a:t>
            </a:r>
          </a:p>
          <a:p>
            <a:r>
              <a:rPr lang="en-US" dirty="0"/>
              <a:t>		  </a:t>
            </a:r>
            <a:r>
              <a:rPr lang="en-US" u="sng" dirty="0"/>
              <a:t>All</a:t>
            </a:r>
            <a:r>
              <a:rPr lang="en-US" dirty="0"/>
              <a:t>	 </a:t>
            </a:r>
            <a:r>
              <a:rPr lang="en-US" u="sng" dirty="0"/>
              <a:t>FGE</a:t>
            </a:r>
          </a:p>
          <a:p>
            <a:r>
              <a:rPr lang="en-US" dirty="0"/>
              <a:t>May 2016	2.0%	</a:t>
            </a:r>
            <a:r>
              <a:rPr lang="en-US" b="1" dirty="0">
                <a:solidFill>
                  <a:srgbClr val="36B3EB"/>
                </a:solidFill>
              </a:rPr>
              <a:t>0.4%</a:t>
            </a:r>
          </a:p>
          <a:p>
            <a:r>
              <a:rPr lang="en-US" dirty="0"/>
              <a:t>May 2017	2.2%	</a:t>
            </a:r>
            <a:r>
              <a:rPr lang="en-US" b="1" dirty="0">
                <a:solidFill>
                  <a:srgbClr val="36B3EB"/>
                </a:solidFill>
              </a:rPr>
              <a:t>0.4%</a:t>
            </a:r>
          </a:p>
          <a:p>
            <a:r>
              <a:rPr lang="en-US" dirty="0"/>
              <a:t>May 2018	2.5%	</a:t>
            </a:r>
            <a:r>
              <a:rPr lang="en-US" b="1" dirty="0">
                <a:solidFill>
                  <a:srgbClr val="36B3EB"/>
                </a:solidFill>
              </a:rPr>
              <a:t>0.5%</a:t>
            </a:r>
          </a:p>
          <a:p>
            <a:r>
              <a:rPr lang="en-US" dirty="0"/>
              <a:t>May 2019	2.3%	</a:t>
            </a:r>
            <a:r>
              <a:rPr lang="en-US" b="1" dirty="0">
                <a:solidFill>
                  <a:srgbClr val="36B3EB"/>
                </a:solidFill>
              </a:rPr>
              <a:t>0.5%</a:t>
            </a:r>
          </a:p>
          <a:p>
            <a:r>
              <a:rPr lang="en-US" dirty="0"/>
              <a:t>Sept 2020	2.3%	</a:t>
            </a:r>
            <a:r>
              <a:rPr lang="en-US" b="1" dirty="0">
                <a:solidFill>
                  <a:srgbClr val="36B3EB"/>
                </a:solidFill>
              </a:rPr>
              <a:t>0.6%</a:t>
            </a:r>
          </a:p>
        </p:txBody>
      </p:sp>
    </p:spTree>
    <p:extLst>
      <p:ext uri="{BB962C8B-B14F-4D97-AF65-F5344CB8AC3E}">
        <p14:creationId xmlns:p14="http://schemas.microsoft.com/office/powerpoint/2010/main" val="207503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5"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heckerboard(across)">
                                      <p:cBhvr>
                                        <p:cTn id="30" dur="500"/>
                                        <p:tgtEl>
                                          <p:spTgt spid="1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5"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heckerboard(across)">
                                      <p:cBhvr>
                                        <p:cTn id="35" dur="500"/>
                                        <p:tgtEl>
                                          <p:spTgt spid="19"/>
                                        </p:tgtEl>
                                      </p:cBhvr>
                                    </p:animEffect>
                                  </p:childTnLst>
                                </p:cTn>
                              </p:par>
                              <p:par>
                                <p:cTn id="36" presetID="5" presetClass="entr" presetSubtype="1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heckerboard(across)">
                                      <p:cBhvr>
                                        <p:cTn id="41" dur="500"/>
                                        <p:tgtEl>
                                          <p:spTgt spid="12"/>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checkerboard(across)">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P spid="13" grpId="0"/>
      <p:bldP spid="18" grpId="0"/>
      <p:bldP spid="19" grpId="0"/>
      <p:bldP spid="20" grpId="0"/>
      <p:bldP spid="23" grpId="0" animBg="1"/>
      <p:bldP spid="4" grpId="0"/>
      <p:bldP spid="5" grpId="0"/>
      <p:bldP spid="7" grpId="0"/>
      <p:bldP spid="10" grpId="0"/>
    </p:bld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803313_win32_fixed.potx" id="{2D08F075-DB59-4E3D-880C-E9F7AA8CC4C3}" vid="{9E803C43-A787-4E92-BEB5-1C9005F6FF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2334</TotalTime>
  <Words>7793</Words>
  <Application>Microsoft Macintosh PowerPoint</Application>
  <PresentationFormat>Widescreen</PresentationFormat>
  <Paragraphs>709</Paragraphs>
  <Slides>67</Slides>
  <Notes>67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vt:lpstr>
      <vt:lpstr>Calibri</vt:lpstr>
      <vt:lpstr>Calibri Light</vt:lpstr>
      <vt:lpstr>Courier New</vt:lpstr>
      <vt:lpstr>System Font Regular</vt:lpstr>
      <vt:lpstr>Wingdings</vt:lpstr>
      <vt:lpstr>Office Theme</vt:lpstr>
      <vt:lpstr>Slide 1</vt:lpstr>
      <vt:lpstr>Idea and Inspiration</vt:lpstr>
      <vt:lpstr>Project Aspirations</vt:lpstr>
      <vt:lpstr>“FEVS”</vt:lpstr>
      <vt:lpstr>We focused on one question that asked about an employee’s intent to leave within the next year:</vt:lpstr>
      <vt:lpstr>Some of us also remembered a similarly  titled Clash song from the 80s…</vt:lpstr>
      <vt:lpstr>The OPM collected certain questions into  “Indexes” and tracked trends each year</vt:lpstr>
      <vt:lpstr>PowerPoint Presentation</vt:lpstr>
      <vt:lpstr>“What proportion of people answered ‘Leave’?”</vt:lpstr>
      <vt:lpstr>Project Goals</vt:lpstr>
      <vt:lpstr>Data Ingestion and Wrangling</vt:lpstr>
      <vt:lpstr>PowerPoint Presentation</vt:lpstr>
      <vt:lpstr>Data Features</vt:lpstr>
      <vt:lpstr>Early on, we decided to combine all questions from all years</vt:lpstr>
      <vt:lpstr>We created a Snowflake SQL database for WORM storage</vt:lpstr>
      <vt:lpstr>Computation and Analysis</vt:lpstr>
      <vt:lpstr>In early exploratory data analysis (EDA),  we found “Leave” to be correlated with low EEI scores</vt:lpstr>
      <vt:lpstr>In early EDA, we also found “Leave” to be correlated  with low Global Satisfaction Index (GSI) scores</vt:lpstr>
      <vt:lpstr>PowerPoint Presentation</vt:lpstr>
      <vt:lpstr>Back to 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and Feature Selection</vt:lpstr>
      <vt:lpstr>We evaluated five model families with Binary Classification Algorithms</vt:lpstr>
      <vt:lpstr>We initially sampled 20,000 cases from the data</vt:lpstr>
      <vt:lpstr>PowerPoint Presentation</vt:lpstr>
      <vt:lpstr>PowerPoint Presentation</vt:lpstr>
      <vt:lpstr>We reduced features from 171 to 17 through four iterations</vt:lpstr>
      <vt:lpstr>We compared Class Prediction Errors and Cross Validation Scores</vt:lpstr>
      <vt:lpstr>We examined confusion matrices to compare the models’ abilities to accurately predict “GO”</vt:lpstr>
      <vt:lpstr>Two models performed strongest:  Linear SVC and SVC</vt:lpstr>
      <vt:lpstr>Reporting and Visualization</vt:lpstr>
      <vt:lpstr>PowerPoint Presentation</vt:lpstr>
      <vt:lpstr>PowerPoint Presentation</vt:lpstr>
      <vt:lpstr>Back to Computation and Analysis…</vt:lpstr>
      <vt:lpstr>PowerPoint Presentation</vt:lpstr>
      <vt:lpstr>PowerPoint Presentation</vt:lpstr>
      <vt:lpstr>PowerPoint Presentation</vt:lpstr>
      <vt:lpstr>One’s Supervisor status does not seem to play a critical role in predicting GO or Stay</vt:lpstr>
      <vt:lpstr>Education may or may not contribute to whether employee will choose GO or Stay</vt:lpstr>
      <vt:lpstr>Project Results</vt:lpstr>
      <vt:lpstr>Project Results</vt:lpstr>
      <vt:lpstr>Practical Application</vt:lpstr>
      <vt:lpstr>Limitations</vt:lpstr>
      <vt:lpstr>Future Opportunities</vt:lpstr>
      <vt:lpstr>Lessons Learned</vt:lpstr>
      <vt:lpstr>PowerPoint Presentation</vt:lpstr>
      <vt:lpstr>Questions?</vt:lpstr>
      <vt:lpstr>Slide 1</vt:lpstr>
      <vt:lpstr>PowerPoint Presentation</vt:lpstr>
      <vt:lpstr>Appendix   Additional Slides if Needed for Discussion</vt:lpstr>
      <vt:lpstr>PowerPoint Presentation</vt:lpstr>
      <vt:lpstr>PowerPoint Presentation</vt:lpstr>
      <vt:lpstr>PowerPoint Presentation</vt:lpstr>
      <vt:lpstr>Misc. Questions n=2.7M not in any other index  except EEI (3Q); see next</vt:lpstr>
      <vt:lpstr>Only four out of 15 EEI questions made it into our top 13 n=2.7M</vt:lpstr>
      <vt:lpstr>Supervisor vs. Non-Supervisor n=2.7M</vt:lpstr>
      <vt:lpstr>Education Levels  n= 2.7M</vt:lpstr>
      <vt:lpstr>Other Questions in  AES, n= 2.7M</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Jennifer Ziegler</dc:creator>
  <cp:keywords/>
  <dc:description/>
  <cp:lastModifiedBy>Jennifer Ziegler</cp:lastModifiedBy>
  <cp:revision>180</cp:revision>
  <cp:lastPrinted>2022-09-24T16:43:40Z</cp:lastPrinted>
  <dcterms:created xsi:type="dcterms:W3CDTF">2022-09-18T21:51:21Z</dcterms:created>
  <dcterms:modified xsi:type="dcterms:W3CDTF">2022-09-24T16:55:35Z</dcterms:modified>
  <cp:category/>
</cp:coreProperties>
</file>